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8" r:id="rId4"/>
    <p:sldId id="290" r:id="rId5"/>
    <p:sldId id="310" r:id="rId6"/>
    <p:sldId id="293" r:id="rId7"/>
    <p:sldId id="273" r:id="rId8"/>
    <p:sldId id="265" r:id="rId9"/>
    <p:sldId id="267" r:id="rId10"/>
    <p:sldId id="291"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9" r:id="rId24"/>
    <p:sldId id="295" r:id="rId25"/>
    <p:sldId id="294" r:id="rId26"/>
    <p:sldId id="262" r:id="rId27"/>
    <p:sldId id="30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90758" autoAdjust="0"/>
  </p:normalViewPr>
  <p:slideViewPr>
    <p:cSldViewPr snapToGrid="0" showGuides="1">
      <p:cViewPr varScale="1">
        <p:scale>
          <a:sx n="40" d="100"/>
          <a:sy n="40" d="100"/>
        </p:scale>
        <p:origin x="437" y="38"/>
      </p:cViewPr>
      <p:guideLst>
        <p:guide orient="horz" pos="2160"/>
        <p:guide pos="384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C8F07-5C56-3A42-BFB3-B34ED2E4C602}" type="datetimeFigureOut">
              <a:rPr lang="en-US" smtClean="0"/>
              <a:t>16-Nov-17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0AB8F-572B-D14E-AAFE-AC82DE4BB643}" type="slidenum">
              <a:rPr lang="en-US" smtClean="0"/>
              <a:t>‹#›</a:t>
            </a:fld>
            <a:endParaRPr lang="en-US"/>
          </a:p>
        </p:txBody>
      </p:sp>
    </p:spTree>
    <p:extLst>
      <p:ext uri="{BB962C8B-B14F-4D97-AF65-F5344CB8AC3E}">
        <p14:creationId xmlns:p14="http://schemas.microsoft.com/office/powerpoint/2010/main" val="983851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0AB8F-572B-D14E-AAFE-AC82DE4BB643}" type="slidenum">
              <a:rPr lang="en-US" smtClean="0"/>
              <a:t>1</a:t>
            </a:fld>
            <a:endParaRPr lang="en-US"/>
          </a:p>
        </p:txBody>
      </p:sp>
    </p:spTree>
    <p:extLst>
      <p:ext uri="{BB962C8B-B14F-4D97-AF65-F5344CB8AC3E}">
        <p14:creationId xmlns:p14="http://schemas.microsoft.com/office/powerpoint/2010/main" val="114811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on the current account (or rest of world) is drawn from the balance of payments, which is usually published by a country’s central bank.</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F0AB8F-572B-D14E-AAFE-AC82DE4BB643}" type="slidenum">
              <a:rPr lang="en-US" smtClean="0"/>
              <a:t>20</a:t>
            </a:fld>
            <a:endParaRPr lang="en-US"/>
          </a:p>
        </p:txBody>
      </p:sp>
    </p:spTree>
    <p:extLst>
      <p:ext uri="{BB962C8B-B14F-4D97-AF65-F5344CB8AC3E}">
        <p14:creationId xmlns:p14="http://schemas.microsoft.com/office/powerpoint/2010/main" val="152074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Transactions with the rest of the world include the</a:t>
            </a:r>
            <a:r>
              <a:rPr lang="en-US" baseline="0" dirty="0"/>
              <a:t> trade of goods and services, income receipts and payments and transfers.</a:t>
            </a:r>
          </a:p>
          <a:p>
            <a:r>
              <a:rPr lang="en-US" baseline="0" dirty="0"/>
              <a:t>Trade = exports and imports</a:t>
            </a:r>
          </a:p>
          <a:p>
            <a:r>
              <a:rPr lang="en-US" baseline="0" dirty="0"/>
              <a:t>Balance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Adding into account </a:t>
            </a:r>
            <a:r>
              <a:rPr lang="en-US" baseline="0" dirty="0"/>
              <a:t>income receipts and payments; and transfers gives us the current account.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Talk to graph on the left.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Current account balance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Foreign savings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7AF0AB8F-572B-D14E-AAFE-AC82DE4BB643}" type="slidenum">
              <a:rPr lang="en-US" smtClean="0"/>
              <a:t>21</a:t>
            </a:fld>
            <a:endParaRPr lang="en-US"/>
          </a:p>
        </p:txBody>
      </p:sp>
    </p:spTree>
    <p:extLst>
      <p:ext uri="{BB962C8B-B14F-4D97-AF65-F5344CB8AC3E}">
        <p14:creationId xmlns:p14="http://schemas.microsoft.com/office/powerpoint/2010/main" val="33135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0AB8F-572B-D14E-AAFE-AC82DE4BB643}" type="slidenum">
              <a:rPr lang="en-US" smtClean="0"/>
              <a:t>6</a:t>
            </a:fld>
            <a:endParaRPr lang="en-US"/>
          </a:p>
        </p:txBody>
      </p:sp>
    </p:spTree>
    <p:extLst>
      <p:ext uri="{BB962C8B-B14F-4D97-AF65-F5344CB8AC3E}">
        <p14:creationId xmlns:p14="http://schemas.microsoft.com/office/powerpoint/2010/main" val="351656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Joint initiative between the GSS, ISSER and IFPRI</a:t>
            </a:r>
          </a:p>
          <a:p>
            <a:endParaRPr lang="en-US" dirty="0"/>
          </a:p>
        </p:txBody>
      </p:sp>
      <p:sp>
        <p:nvSpPr>
          <p:cNvPr id="4" name="Slide Number Placeholder 3"/>
          <p:cNvSpPr>
            <a:spLocks noGrp="1"/>
          </p:cNvSpPr>
          <p:nvPr>
            <p:ph type="sldNum" sz="quarter" idx="10"/>
          </p:nvPr>
        </p:nvSpPr>
        <p:spPr/>
        <p:txBody>
          <a:bodyPr/>
          <a:lstStyle/>
          <a:p>
            <a:fld id="{7AF0AB8F-572B-D14E-AAFE-AC82DE4BB643}" type="slidenum">
              <a:rPr lang="en-US" smtClean="0"/>
              <a:t>7</a:t>
            </a:fld>
            <a:endParaRPr lang="en-US"/>
          </a:p>
        </p:txBody>
      </p:sp>
    </p:spTree>
    <p:extLst>
      <p:ext uri="{BB962C8B-B14F-4D97-AF65-F5344CB8AC3E}">
        <p14:creationId xmlns:p14="http://schemas.microsoft.com/office/powerpoint/2010/main" val="161749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0AB8F-572B-D14E-AAFE-AC82DE4BB643}" type="slidenum">
              <a:rPr lang="en-US" smtClean="0"/>
              <a:t>11</a:t>
            </a:fld>
            <a:endParaRPr lang="en-US"/>
          </a:p>
        </p:txBody>
      </p:sp>
    </p:spTree>
    <p:extLst>
      <p:ext uri="{BB962C8B-B14F-4D97-AF65-F5344CB8AC3E}">
        <p14:creationId xmlns:p14="http://schemas.microsoft.com/office/powerpoint/2010/main" val="156279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Columns=payments</a:t>
            </a:r>
          </a:p>
          <a:p>
            <a:r>
              <a:rPr lang="en-US" dirty="0"/>
              <a:t>Rows</a:t>
            </a:r>
            <a:r>
              <a:rPr lang="en-US"/>
              <a:t>=income</a:t>
            </a:r>
          </a:p>
        </p:txBody>
      </p:sp>
      <p:sp>
        <p:nvSpPr>
          <p:cNvPr id="4" name="Slide Number Placeholder 3"/>
          <p:cNvSpPr>
            <a:spLocks noGrp="1"/>
          </p:cNvSpPr>
          <p:nvPr>
            <p:ph type="sldNum" sz="quarter" idx="10"/>
          </p:nvPr>
        </p:nvSpPr>
        <p:spPr/>
        <p:txBody>
          <a:bodyPr/>
          <a:lstStyle/>
          <a:p>
            <a:fld id="{7AF0AB8F-572B-D14E-AAFE-AC82DE4BB643}" type="slidenum">
              <a:rPr lang="en-US" smtClean="0"/>
              <a:t>12</a:t>
            </a:fld>
            <a:endParaRPr lang="en-US"/>
          </a:p>
        </p:txBody>
      </p:sp>
    </p:spTree>
    <p:extLst>
      <p:ext uri="{BB962C8B-B14F-4D97-AF65-F5344CB8AC3E}">
        <p14:creationId xmlns:p14="http://schemas.microsoft.com/office/powerpoint/2010/main" val="180775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SAM is different from an input–output matrix because it not only traces the income and expenditure flows of producers and </a:t>
            </a:r>
            <a:r>
              <a:rPr lang="en-US" sz="1200" kern="1200" dirty="0" err="1">
                <a:solidFill>
                  <a:schemeClr val="tx1"/>
                </a:solidFill>
                <a:effectLst/>
                <a:latin typeface="+mn-lt"/>
                <a:ea typeface="+mn-ea"/>
                <a:cs typeface="+mn-cs"/>
              </a:rPr>
              <a:t>productss</a:t>
            </a:r>
            <a:r>
              <a:rPr lang="en-US" sz="1200" kern="1200" dirty="0">
                <a:solidFill>
                  <a:schemeClr val="tx1"/>
                </a:solidFill>
                <a:effectLst/>
                <a:latin typeface="+mn-lt"/>
                <a:ea typeface="+mn-ea"/>
                <a:cs typeface="+mn-cs"/>
              </a:rPr>
              <a:t>, but it also contains complete information</a:t>
            </a:r>
            <a:r>
              <a:rPr lang="en-ZA"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different institutional accounts. One such institution is households.</a:t>
            </a:r>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in household accounts is usually drawn from national accounts and household surveys.</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F0AB8F-572B-D14E-AAFE-AC82DE4BB643}" type="slidenum">
              <a:rPr lang="en-US" smtClean="0"/>
              <a:t>16</a:t>
            </a:fld>
            <a:endParaRPr lang="en-US"/>
          </a:p>
        </p:txBody>
      </p:sp>
    </p:spTree>
    <p:extLst>
      <p:ext uri="{BB962C8B-B14F-4D97-AF65-F5344CB8AC3E}">
        <p14:creationId xmlns:p14="http://schemas.microsoft.com/office/powerpoint/2010/main" val="4972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Households are usually the ultimate owners of the factors of production, and so they receive the incomes earned by factors during the production process. They also receive transfer payments from the government (for example, social security and pensions) and from the rest of the world (such as remittances received from family members working abroad). </a:t>
            </a:r>
            <a:endParaRPr lang="en-Z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to graph.</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Households pay taxes directly to the government and purchase products. The remaining income is then saved.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to graph.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F0AB8F-572B-D14E-AAFE-AC82DE4BB643}" type="slidenum">
              <a:rPr lang="en-US" smtClean="0"/>
              <a:t>17</a:t>
            </a:fld>
            <a:endParaRPr lang="en-US"/>
          </a:p>
        </p:txBody>
      </p:sp>
    </p:spTree>
    <p:extLst>
      <p:ext uri="{BB962C8B-B14F-4D97-AF65-F5344CB8AC3E}">
        <p14:creationId xmlns:p14="http://schemas.microsoft.com/office/powerpoint/2010/main" val="42039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on the government accounts is normally drawn from public-sector budgets published by a country’s ministry of finance.</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F0AB8F-572B-D14E-AAFE-AC82DE4BB643}" type="slidenum">
              <a:rPr lang="en-US" smtClean="0"/>
              <a:t>18</a:t>
            </a:fld>
            <a:endParaRPr lang="en-US"/>
          </a:p>
        </p:txBody>
      </p:sp>
    </p:spTree>
    <p:extLst>
      <p:ext uri="{BB962C8B-B14F-4D97-AF65-F5344CB8AC3E}">
        <p14:creationId xmlns:p14="http://schemas.microsoft.com/office/powerpoint/2010/main" val="217038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government receives transfer payments from the rest of the world such as foreign grants and development assistance). This is added to all of the different tax incomes to determine total government revenues.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to graph.</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government uses these revenues to pay for recurrent consumption spending and transfers to households.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to graph.</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difference between total revenues and expenditures is the fiscal surplus (or deficit, if expenditures exceed revenues).</a:t>
            </a:r>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F0AB8F-572B-D14E-AAFE-AC82DE4BB643}" type="slidenum">
              <a:rPr lang="en-US" smtClean="0"/>
              <a:t>19</a:t>
            </a:fld>
            <a:endParaRPr lang="en-US"/>
          </a:p>
        </p:txBody>
      </p:sp>
    </p:spTree>
    <p:extLst>
      <p:ext uri="{BB962C8B-B14F-4D97-AF65-F5344CB8AC3E}">
        <p14:creationId xmlns:p14="http://schemas.microsoft.com/office/powerpoint/2010/main" val="153026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4B003-92B6-4CC8-B110-B899AE11FBD7}"/>
              </a:ext>
            </a:extLst>
          </p:cNvPr>
          <p:cNvSpPr>
            <a:spLocks noGrp="1"/>
          </p:cNvSpPr>
          <p:nvPr>
            <p:ph type="ctrTitle"/>
          </p:nvPr>
        </p:nvSpPr>
        <p:spPr>
          <a:xfrm>
            <a:off x="0" y="2575604"/>
            <a:ext cx="12192000" cy="1340101"/>
          </a:xfrm>
          <a:solidFill>
            <a:srgbClr val="203864"/>
          </a:solidFill>
        </p:spPr>
        <p:txBody>
          <a:bodyPr anchor="ctr"/>
          <a:lstStyle>
            <a:lvl1pPr algn="ctr">
              <a:defRPr sz="6000" b="1">
                <a:solidFill>
                  <a:srgbClr val="FFFFFF"/>
                </a:solidFill>
                <a:latin typeface="Arial"/>
                <a:cs typeface="Arial"/>
              </a:defRPr>
            </a:lvl1pPr>
          </a:lstStyle>
          <a:p>
            <a:r>
              <a:rPr lang="en-US" dirty="0"/>
              <a:t>Click to edit Master title style</a:t>
            </a:r>
          </a:p>
        </p:txBody>
      </p:sp>
      <p:sp>
        <p:nvSpPr>
          <p:cNvPr id="3" name="Subtitle 2">
            <a:extLst>
              <a:ext uri="{FF2B5EF4-FFF2-40B4-BE49-F238E27FC236}">
                <a16:creationId xmlns="" xmlns:a16="http://schemas.microsoft.com/office/drawing/2014/main" id="{2BE67B2A-E205-4460-8488-FBB7911BE7A8}"/>
              </a:ext>
            </a:extLst>
          </p:cNvPr>
          <p:cNvSpPr>
            <a:spLocks noGrp="1"/>
          </p:cNvSpPr>
          <p:nvPr>
            <p:ph type="subTitle" idx="1"/>
          </p:nvPr>
        </p:nvSpPr>
        <p:spPr>
          <a:xfrm>
            <a:off x="1524000" y="3901935"/>
            <a:ext cx="9144000" cy="825895"/>
          </a:xfrm>
        </p:spPr>
        <p:txBody>
          <a:bodyPr anchor="ctr"/>
          <a:lstStyle>
            <a:lvl1pPr marL="0" indent="0" algn="ctr">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4CB95EBC-0274-469B-9F03-89036E8921BF}"/>
              </a:ext>
            </a:extLst>
          </p:cNvPr>
          <p:cNvSpPr>
            <a:spLocks noGrp="1"/>
          </p:cNvSpPr>
          <p:nvPr>
            <p:ph type="dt" sz="half" idx="10"/>
          </p:nvPr>
        </p:nvSpPr>
        <p:spPr/>
        <p:txBody>
          <a:bodyPr/>
          <a:lstStyle>
            <a:lvl1pPr>
              <a:defRPr>
                <a:latin typeface="Arial"/>
                <a:cs typeface="Arial"/>
              </a:defRPr>
            </a:lvl1pPr>
          </a:lstStyle>
          <a:p>
            <a:fld id="{A364B36B-9D46-4464-96FB-7655E2AB8DFC}" type="datetimeFigureOut">
              <a:rPr lang="en-US" smtClean="0"/>
              <a:pPr/>
              <a:t>16-Nov-17</a:t>
            </a:fld>
            <a:endParaRPr lang="en-US"/>
          </a:p>
        </p:txBody>
      </p:sp>
      <p:sp>
        <p:nvSpPr>
          <p:cNvPr id="5" name="Footer Placeholder 4">
            <a:extLst>
              <a:ext uri="{FF2B5EF4-FFF2-40B4-BE49-F238E27FC236}">
                <a16:creationId xmlns="" xmlns:a16="http://schemas.microsoft.com/office/drawing/2014/main" id="{803363A6-E8A9-44C5-A1BC-9A16F1C7DEAA}"/>
              </a:ext>
            </a:extLst>
          </p:cNvPr>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a:extLst>
              <a:ext uri="{FF2B5EF4-FFF2-40B4-BE49-F238E27FC236}">
                <a16:creationId xmlns="" xmlns:a16="http://schemas.microsoft.com/office/drawing/2014/main" id="{5957B66E-63B1-4336-9629-9DCC87CD5F9F}"/>
              </a:ext>
            </a:extLst>
          </p:cNvPr>
          <p:cNvSpPr>
            <a:spLocks noGrp="1"/>
          </p:cNvSpPr>
          <p:nvPr>
            <p:ph type="sldNum" sz="quarter" idx="12"/>
          </p:nvPr>
        </p:nvSpPr>
        <p:spPr/>
        <p:txBody>
          <a:bodyPr/>
          <a:lstStyle>
            <a:lvl1pPr>
              <a:defRPr>
                <a:latin typeface="Arial"/>
                <a:cs typeface="Arial"/>
              </a:defRPr>
            </a:lvl1pPr>
          </a:lstStyle>
          <a:p>
            <a:fld id="{DD7411FC-A42C-4160-9FD3-095116AA0D60}" type="slidenum">
              <a:rPr lang="en-US" smtClean="0"/>
              <a:pPr/>
              <a:t>‹#›</a:t>
            </a:fld>
            <a:endParaRPr lang="en-US"/>
          </a:p>
        </p:txBody>
      </p:sp>
    </p:spTree>
    <p:extLst>
      <p:ext uri="{BB962C8B-B14F-4D97-AF65-F5344CB8AC3E}">
        <p14:creationId xmlns:p14="http://schemas.microsoft.com/office/powerpoint/2010/main" val="279342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2BBE6-BFEC-498F-A533-13C6440A18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6573FC9-D0A1-4DB6-BD9D-C73B7070C2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FD8546-046C-425F-BE1E-64278FB44CE5}"/>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5" name="Footer Placeholder 4">
            <a:extLst>
              <a:ext uri="{FF2B5EF4-FFF2-40B4-BE49-F238E27FC236}">
                <a16:creationId xmlns="" xmlns:a16="http://schemas.microsoft.com/office/drawing/2014/main" id="{DE9F5D9E-1458-4A8E-8000-8339505B4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30FA3D-558F-4A76-B14C-F2CE10C3771D}"/>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147202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761DA26-DC63-41D2-B4C8-60AE34133A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591DCA8-0E81-43CD-B2F0-EE9FA3C89B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54FBEB-71BF-4068-9ED1-BF891486ABCE}"/>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5" name="Footer Placeholder 4">
            <a:extLst>
              <a:ext uri="{FF2B5EF4-FFF2-40B4-BE49-F238E27FC236}">
                <a16:creationId xmlns="" xmlns:a16="http://schemas.microsoft.com/office/drawing/2014/main" id="{4424DCF7-D0E4-4D75-A52F-BA175BB85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5449627-0767-44D8-9DB0-4D5F30CD3C49}"/>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101149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4B003-92B6-4CC8-B110-B899AE11FBD7}"/>
              </a:ext>
            </a:extLst>
          </p:cNvPr>
          <p:cNvSpPr>
            <a:spLocks noGrp="1"/>
          </p:cNvSpPr>
          <p:nvPr>
            <p:ph type="ctrTitle"/>
          </p:nvPr>
        </p:nvSpPr>
        <p:spPr>
          <a:xfrm>
            <a:off x="0" y="2575604"/>
            <a:ext cx="12192000" cy="1340101"/>
          </a:xfrm>
          <a:solidFill>
            <a:srgbClr val="203864"/>
          </a:solidFill>
        </p:spPr>
        <p:txBody>
          <a:bodyPr anchor="ctr"/>
          <a:lstStyle>
            <a:lvl1pPr algn="ctr">
              <a:defRPr sz="6000" b="1">
                <a:solidFill>
                  <a:srgbClr val="FFFFFF"/>
                </a:solidFill>
                <a:latin typeface="Arial"/>
                <a:cs typeface="Arial"/>
              </a:defRPr>
            </a:lvl1pPr>
          </a:lstStyle>
          <a:p>
            <a:r>
              <a:rPr lang="en-US" dirty="0"/>
              <a:t>Click to edit Master title style</a:t>
            </a:r>
          </a:p>
        </p:txBody>
      </p:sp>
      <p:sp>
        <p:nvSpPr>
          <p:cNvPr id="3" name="Subtitle 2">
            <a:extLst>
              <a:ext uri="{FF2B5EF4-FFF2-40B4-BE49-F238E27FC236}">
                <a16:creationId xmlns="" xmlns:a16="http://schemas.microsoft.com/office/drawing/2014/main" id="{2BE67B2A-E205-4460-8488-FBB7911BE7A8}"/>
              </a:ext>
            </a:extLst>
          </p:cNvPr>
          <p:cNvSpPr>
            <a:spLocks noGrp="1"/>
          </p:cNvSpPr>
          <p:nvPr>
            <p:ph type="subTitle" idx="1"/>
          </p:nvPr>
        </p:nvSpPr>
        <p:spPr>
          <a:xfrm>
            <a:off x="1524000" y="3901935"/>
            <a:ext cx="9144000" cy="825895"/>
          </a:xfrm>
        </p:spPr>
        <p:txBody>
          <a:bodyPr anchor="ctr"/>
          <a:lstStyle>
            <a:lvl1pPr marL="0" indent="0" algn="ctr">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4CB95EBC-0274-469B-9F03-89036E8921BF}"/>
              </a:ext>
            </a:extLst>
          </p:cNvPr>
          <p:cNvSpPr>
            <a:spLocks noGrp="1"/>
          </p:cNvSpPr>
          <p:nvPr>
            <p:ph type="dt" sz="half" idx="10"/>
          </p:nvPr>
        </p:nvSpPr>
        <p:spPr/>
        <p:txBody>
          <a:bodyPr/>
          <a:lstStyle>
            <a:lvl1pPr>
              <a:defRPr>
                <a:latin typeface="Arial"/>
                <a:cs typeface="Arial"/>
              </a:defRPr>
            </a:lvl1p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03363A6-E8A9-44C5-A1BC-9A16F1C7DEAA}"/>
              </a:ext>
            </a:extLst>
          </p:cNvPr>
          <p:cNvSpPr>
            <a:spLocks noGrp="1"/>
          </p:cNvSpPr>
          <p:nvPr>
            <p:ph type="ftr" sz="quarter" idx="11"/>
          </p:nvPr>
        </p:nvSpPr>
        <p:spPr/>
        <p:txBody>
          <a:bodyPr/>
          <a:lstStyle>
            <a:lvl1pPr>
              <a:defRPr>
                <a:latin typeface="Arial"/>
                <a:cs typeface="Aria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957B66E-63B1-4336-9629-9DCC87CD5F9F}"/>
              </a:ext>
            </a:extLst>
          </p:cNvPr>
          <p:cNvSpPr>
            <a:spLocks noGrp="1"/>
          </p:cNvSpPr>
          <p:nvPr>
            <p:ph type="sldNum" sz="quarter" idx="12"/>
          </p:nvPr>
        </p:nvSpPr>
        <p:spPr/>
        <p:txBody>
          <a:bodyPr/>
          <a:lstStyle>
            <a:lvl1pPr>
              <a:defRPr>
                <a:latin typeface="Arial"/>
                <a:cs typeface="Arial"/>
              </a:defRPr>
            </a:lvl1p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16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235D92-9C94-4978-B8D8-B2812E2AEE3F}"/>
              </a:ext>
            </a:extLst>
          </p:cNvPr>
          <p:cNvSpPr>
            <a:spLocks noGrp="1"/>
          </p:cNvSpPr>
          <p:nvPr>
            <p:ph type="title" hasCustomPrompt="1"/>
          </p:nvPr>
        </p:nvSpPr>
        <p:spPr>
          <a:xfrm>
            <a:off x="0" y="365125"/>
            <a:ext cx="12192000" cy="1187297"/>
          </a:xfrm>
          <a:solidFill>
            <a:schemeClr val="accent1">
              <a:lumMod val="50000"/>
            </a:schemeClr>
          </a:solidFill>
        </p:spPr>
        <p:txBody>
          <a:bodyPr>
            <a:normAutofit/>
          </a:bodyPr>
          <a:lstStyle>
            <a:lvl1pPr algn="l">
              <a:defRPr sz="4400" b="1">
                <a:solidFill>
                  <a:schemeClr val="bg1"/>
                </a:solidFill>
                <a:latin typeface="Arial"/>
                <a:cs typeface="Arial"/>
              </a:defRPr>
            </a:lvl1pPr>
          </a:lstStyle>
          <a:p>
            <a:r>
              <a:rPr lang="en-US" dirty="0"/>
              <a:t>	Click to edit Master title style</a:t>
            </a:r>
          </a:p>
        </p:txBody>
      </p:sp>
      <p:sp>
        <p:nvSpPr>
          <p:cNvPr id="3" name="Content Placeholder 2">
            <a:extLst>
              <a:ext uri="{FF2B5EF4-FFF2-40B4-BE49-F238E27FC236}">
                <a16:creationId xmlns="" xmlns:a16="http://schemas.microsoft.com/office/drawing/2014/main" id="{477238DD-D529-47D2-B0BE-6116D7E79B52}"/>
              </a:ext>
            </a:extLst>
          </p:cNvPr>
          <p:cNvSpPr>
            <a:spLocks noGrp="1"/>
          </p:cNvSpPr>
          <p:nvPr>
            <p:ph idx="1"/>
          </p:nvPr>
        </p:nvSpPr>
        <p:spPr>
          <a:xfrm>
            <a:off x="838200" y="1728833"/>
            <a:ext cx="10515600" cy="4448130"/>
          </a:xfrm>
        </p:spPr>
        <p:txBody>
          <a:bodyPr/>
          <a:lstStyle>
            <a:lvl1pPr>
              <a:defRPr>
                <a:latin typeface="Arial"/>
                <a:cs typeface="Arial"/>
              </a:defRPr>
            </a:lvl1pPr>
            <a:lvl2pPr marL="685800" indent="-228600">
              <a:buFont typeface="Wingdings" charset="2"/>
              <a:buChar char="Ø"/>
              <a:defRPr>
                <a:latin typeface="Arial"/>
                <a:cs typeface="Arial"/>
              </a:defRPr>
            </a:lvl2pPr>
            <a:lvl3pPr marL="1143000" indent="-228600">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0724A01-0584-4DBA-8705-0DF7308BB9A9}"/>
              </a:ext>
            </a:extLst>
          </p:cNvPr>
          <p:cNvSpPr>
            <a:spLocks noGrp="1"/>
          </p:cNvSpPr>
          <p:nvPr>
            <p:ph type="dt" sz="half" idx="10"/>
          </p:nvPr>
        </p:nvSpPr>
        <p:spPr/>
        <p:txBody>
          <a:bodyPr/>
          <a:lstStyle>
            <a:lvl1pPr>
              <a:defRPr>
                <a:latin typeface="Arial"/>
                <a:cs typeface="Arial"/>
              </a:defRPr>
            </a:lvl1p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B4AD25A-C3C8-4D2D-9E3B-D86B4216A33D}"/>
              </a:ext>
            </a:extLst>
          </p:cNvPr>
          <p:cNvSpPr>
            <a:spLocks noGrp="1"/>
          </p:cNvSpPr>
          <p:nvPr>
            <p:ph type="ftr" sz="quarter" idx="11"/>
          </p:nvPr>
        </p:nvSpPr>
        <p:spPr/>
        <p:txBody>
          <a:bodyPr/>
          <a:lstStyle>
            <a:lvl1pPr>
              <a:defRPr>
                <a:latin typeface="Arial"/>
                <a:cs typeface="Aria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40B2436-4CE8-4969-9F6C-8049EC382814}"/>
              </a:ext>
            </a:extLst>
          </p:cNvPr>
          <p:cNvSpPr>
            <a:spLocks noGrp="1"/>
          </p:cNvSpPr>
          <p:nvPr>
            <p:ph type="sldNum" sz="quarter" idx="12"/>
          </p:nvPr>
        </p:nvSpPr>
        <p:spPr/>
        <p:txBody>
          <a:bodyPr/>
          <a:lstStyle>
            <a:lvl1pPr>
              <a:defRPr>
                <a:latin typeface="Arial"/>
                <a:cs typeface="Arial"/>
              </a:defRPr>
            </a:lvl1p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26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E1F47B-B943-414F-9494-DB9A29F798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B824A08-3108-4CFD-B81C-F475F2CC7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09A3B68-A221-40C8-BB6E-FCDFDF193E8F}"/>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E74337C-C68B-49E1-B16A-3D74FEFB5C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1B3ADEB-5F37-4180-AFCD-4A66F475E633}"/>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3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FDBC86-BE58-4E8D-83AB-82D94445C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F958C16-5461-45A3-8648-AF9E4B09EB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6D1025B-13BE-40AE-B975-7030FE1B34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83F5043-E5AF-48EA-BD03-E3C33C556AAC}"/>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3BC1E33-E8D0-4B89-8DEE-A281CAC535A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4159293-0DC6-4897-BB0E-C07818B5964F}"/>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178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5DA5D-21B4-4AAB-824F-4584F2B748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F922864-8F87-4240-B4EF-511254FA8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4636534-8BE0-47AC-BB05-6742A91354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32A8738-CB21-45AF-AEDA-1AD978B11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96B81F8-93A4-4B10-9586-4BCE2AEF75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68277DE-EDC9-443A-B71F-D31368CB61C8}"/>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A4808F26-D672-4E2E-A4C3-306C4CDCF89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05B61BFC-32FA-4864-A45B-8C9AE267F5F9}"/>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203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730DF4-F08E-417C-B2A1-4FEF3B89D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6FA29DB-229B-4857-8A4A-A24A2BC9A24F}"/>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B33745CE-FDA0-40DA-9142-6434A1AB662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50CE1E1-4094-45F8-ACD1-DC7FA9DF0CA5}"/>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51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65BD1D-1234-402C-967D-F1834E3C13C2}"/>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910DFD4-366B-4AFE-85BB-B95B3589E5C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9B09D6B-499F-4353-A413-A7D41FE724D2}"/>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43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F32879-3B8C-4D07-B55E-003FE262B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8F03A06-80E5-45F9-BE98-302B0EED8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5A492D7-D243-4134-9261-B0423C383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68590A5-2EE6-41D0-A2E1-F93041D0BFD6}"/>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AD3E39A-6D5F-4E8C-B784-6901037E75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4A47FE8-0D6A-46ED-8545-09B9ADCE31EE}"/>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26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235D92-9C94-4978-B8D8-B2812E2AEE3F}"/>
              </a:ext>
            </a:extLst>
          </p:cNvPr>
          <p:cNvSpPr>
            <a:spLocks noGrp="1"/>
          </p:cNvSpPr>
          <p:nvPr>
            <p:ph type="title" hasCustomPrompt="1"/>
          </p:nvPr>
        </p:nvSpPr>
        <p:spPr>
          <a:xfrm>
            <a:off x="0" y="365125"/>
            <a:ext cx="12192000" cy="1187297"/>
          </a:xfrm>
          <a:solidFill>
            <a:schemeClr val="accent1">
              <a:lumMod val="50000"/>
            </a:schemeClr>
          </a:solidFill>
        </p:spPr>
        <p:txBody>
          <a:bodyPr>
            <a:normAutofit/>
          </a:bodyPr>
          <a:lstStyle>
            <a:lvl1pPr algn="l">
              <a:defRPr sz="4400" b="1">
                <a:solidFill>
                  <a:schemeClr val="bg1"/>
                </a:solidFill>
                <a:latin typeface="Arial"/>
                <a:cs typeface="Arial"/>
              </a:defRPr>
            </a:lvl1pPr>
          </a:lstStyle>
          <a:p>
            <a:r>
              <a:rPr lang="en-US" dirty="0"/>
              <a:t>	Click to edit Master title style</a:t>
            </a:r>
          </a:p>
        </p:txBody>
      </p:sp>
      <p:sp>
        <p:nvSpPr>
          <p:cNvPr id="3" name="Content Placeholder 2">
            <a:extLst>
              <a:ext uri="{FF2B5EF4-FFF2-40B4-BE49-F238E27FC236}">
                <a16:creationId xmlns="" xmlns:a16="http://schemas.microsoft.com/office/drawing/2014/main" id="{477238DD-D529-47D2-B0BE-6116D7E79B52}"/>
              </a:ext>
            </a:extLst>
          </p:cNvPr>
          <p:cNvSpPr>
            <a:spLocks noGrp="1"/>
          </p:cNvSpPr>
          <p:nvPr>
            <p:ph idx="1"/>
          </p:nvPr>
        </p:nvSpPr>
        <p:spPr>
          <a:xfrm>
            <a:off x="838200" y="1728833"/>
            <a:ext cx="10515600" cy="4448130"/>
          </a:xfrm>
        </p:spPr>
        <p:txBody>
          <a:bodyPr/>
          <a:lstStyle>
            <a:lvl1pPr>
              <a:defRPr>
                <a:latin typeface="Arial"/>
                <a:cs typeface="Arial"/>
              </a:defRPr>
            </a:lvl1pPr>
            <a:lvl2pPr marL="685800" indent="-228600">
              <a:buFont typeface="Wingdings" charset="2"/>
              <a:buChar char="Ø"/>
              <a:defRPr>
                <a:latin typeface="Arial"/>
                <a:cs typeface="Arial"/>
              </a:defRPr>
            </a:lvl2pPr>
            <a:lvl3pPr marL="1143000" indent="-228600">
              <a:buFont typeface="Lucida Grande"/>
              <a:buChar char="-"/>
              <a:defRPr>
                <a:latin typeface="Arial"/>
                <a:cs typeface="Arial"/>
              </a:defRPr>
            </a:lvl3pPr>
            <a:lvl4pPr>
              <a:defRPr>
                <a:latin typeface="Arial"/>
                <a:cs typeface="Arial"/>
              </a:defRPr>
            </a:lvl4pPr>
            <a:lvl5pPr>
              <a:defRPr>
                <a:latin typeface="Arial"/>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0724A01-0584-4DBA-8705-0DF7308BB9A9}"/>
              </a:ext>
            </a:extLst>
          </p:cNvPr>
          <p:cNvSpPr>
            <a:spLocks noGrp="1"/>
          </p:cNvSpPr>
          <p:nvPr>
            <p:ph type="dt" sz="half" idx="10"/>
          </p:nvPr>
        </p:nvSpPr>
        <p:spPr/>
        <p:txBody>
          <a:bodyPr/>
          <a:lstStyle>
            <a:lvl1pPr>
              <a:defRPr>
                <a:latin typeface="Arial"/>
                <a:cs typeface="Arial"/>
              </a:defRPr>
            </a:lvl1pPr>
          </a:lstStyle>
          <a:p>
            <a:fld id="{A364B36B-9D46-4464-96FB-7655E2AB8DFC}" type="datetimeFigureOut">
              <a:rPr lang="en-US" smtClean="0"/>
              <a:pPr/>
              <a:t>16-Nov-17</a:t>
            </a:fld>
            <a:endParaRPr lang="en-US"/>
          </a:p>
        </p:txBody>
      </p:sp>
      <p:sp>
        <p:nvSpPr>
          <p:cNvPr id="5" name="Footer Placeholder 4">
            <a:extLst>
              <a:ext uri="{FF2B5EF4-FFF2-40B4-BE49-F238E27FC236}">
                <a16:creationId xmlns="" xmlns:a16="http://schemas.microsoft.com/office/drawing/2014/main" id="{9B4AD25A-C3C8-4D2D-9E3B-D86B4216A33D}"/>
              </a:ext>
            </a:extLst>
          </p:cNvPr>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a:extLst>
              <a:ext uri="{FF2B5EF4-FFF2-40B4-BE49-F238E27FC236}">
                <a16:creationId xmlns="" xmlns:a16="http://schemas.microsoft.com/office/drawing/2014/main" id="{340B2436-4CE8-4969-9F6C-8049EC382814}"/>
              </a:ext>
            </a:extLst>
          </p:cNvPr>
          <p:cNvSpPr>
            <a:spLocks noGrp="1"/>
          </p:cNvSpPr>
          <p:nvPr>
            <p:ph type="sldNum" sz="quarter" idx="12"/>
          </p:nvPr>
        </p:nvSpPr>
        <p:spPr/>
        <p:txBody>
          <a:bodyPr/>
          <a:lstStyle>
            <a:lvl1pPr>
              <a:defRPr>
                <a:latin typeface="Arial"/>
                <a:cs typeface="Arial"/>
              </a:defRPr>
            </a:lvl1pPr>
          </a:lstStyle>
          <a:p>
            <a:fld id="{DD7411FC-A42C-4160-9FD3-095116AA0D60}" type="slidenum">
              <a:rPr lang="en-US" smtClean="0"/>
              <a:pPr/>
              <a:t>‹#›</a:t>
            </a:fld>
            <a:endParaRPr lang="en-US"/>
          </a:p>
        </p:txBody>
      </p:sp>
    </p:spTree>
    <p:extLst>
      <p:ext uri="{BB962C8B-B14F-4D97-AF65-F5344CB8AC3E}">
        <p14:creationId xmlns:p14="http://schemas.microsoft.com/office/powerpoint/2010/main" val="4043125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80483-B24F-4F27-A830-959869B4B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264F0B-7C74-4143-BEC2-E881C6E38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E9BAF51-F07A-4396-88A0-FD33F50D8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BD622FC-01D5-4EBC-B25A-A8940366F2F5}"/>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E364F2F-BF65-4434-97D6-2D667DC22FA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5DA2C2F-4A1E-42F6-A7DF-9D0400D78437}"/>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918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2BBE6-BFEC-498F-A533-13C6440A18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6573FC9-D0A1-4DB6-BD9D-C73B7070C2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FD8546-046C-425F-BE1E-64278FB44CE5}"/>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E9F5D9E-1458-4A8E-8000-8339505B4D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430FA3D-558F-4A76-B14C-F2CE10C3771D}"/>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27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761DA26-DC63-41D2-B4C8-60AE34133A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591DCA8-0E81-43CD-B2F0-EE9FA3C89B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54FBEB-71BF-4068-9ED1-BF891486ABCE}"/>
              </a:ext>
            </a:extLst>
          </p:cNvPr>
          <p:cNvSpPr>
            <a:spLocks noGrp="1"/>
          </p:cNvSpPr>
          <p:nvPr>
            <p:ph type="dt" sz="half" idx="10"/>
          </p:nvPr>
        </p:nvSpPr>
        <p:spPr/>
        <p:txBody>
          <a:body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424DCF7-D0E4-4D75-A52F-BA175BB852E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5449627-0767-44D8-9DB0-4D5F30CD3C49}"/>
              </a:ext>
            </a:extLst>
          </p:cNvPr>
          <p:cNvSpPr>
            <a:spLocks noGrp="1"/>
          </p:cNvSpPr>
          <p:nvPr>
            <p:ph type="sldNum" sz="quarter" idx="12"/>
          </p:nvPr>
        </p:nvSpPr>
        <p:spPr/>
        <p:txBody>
          <a:body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9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E1F47B-B943-414F-9494-DB9A29F798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B824A08-3108-4CFD-B81C-F475F2CC7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09A3B68-A221-40C8-BB6E-FCDFDF193E8F}"/>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5" name="Footer Placeholder 4">
            <a:extLst>
              <a:ext uri="{FF2B5EF4-FFF2-40B4-BE49-F238E27FC236}">
                <a16:creationId xmlns="" xmlns:a16="http://schemas.microsoft.com/office/drawing/2014/main" id="{9E74337C-C68B-49E1-B16A-3D74FEFB5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B3ADEB-5F37-4180-AFCD-4A66F475E633}"/>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254546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FDBC86-BE58-4E8D-83AB-82D94445C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F958C16-5461-45A3-8648-AF9E4B09EB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6D1025B-13BE-40AE-B975-7030FE1B34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83F5043-E5AF-48EA-BD03-E3C33C556AAC}"/>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6" name="Footer Placeholder 5">
            <a:extLst>
              <a:ext uri="{FF2B5EF4-FFF2-40B4-BE49-F238E27FC236}">
                <a16:creationId xmlns="" xmlns:a16="http://schemas.microsoft.com/office/drawing/2014/main" id="{F3BC1E33-E8D0-4B89-8DEE-A281CAC53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4159293-0DC6-4897-BB0E-C07818B5964F}"/>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205536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5DA5D-21B4-4AAB-824F-4584F2B748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F922864-8F87-4240-B4EF-511254FA8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4636534-8BE0-47AC-BB05-6742A91354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32A8738-CB21-45AF-AEDA-1AD978B11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96B81F8-93A4-4B10-9586-4BCE2AEF75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68277DE-EDC9-443A-B71F-D31368CB61C8}"/>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8" name="Footer Placeholder 7">
            <a:extLst>
              <a:ext uri="{FF2B5EF4-FFF2-40B4-BE49-F238E27FC236}">
                <a16:creationId xmlns="" xmlns:a16="http://schemas.microsoft.com/office/drawing/2014/main" id="{A4808F26-D672-4E2E-A4C3-306C4CDCF8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5B61BFC-32FA-4864-A45B-8C9AE267F5F9}"/>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319396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730DF4-F08E-417C-B2A1-4FEF3B89D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6FA29DB-229B-4857-8A4A-A24A2BC9A24F}"/>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4" name="Footer Placeholder 3">
            <a:extLst>
              <a:ext uri="{FF2B5EF4-FFF2-40B4-BE49-F238E27FC236}">
                <a16:creationId xmlns="" xmlns:a16="http://schemas.microsoft.com/office/drawing/2014/main" id="{B33745CE-FDA0-40DA-9142-6434A1AB66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50CE1E1-4094-45F8-ACD1-DC7FA9DF0CA5}"/>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274659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65BD1D-1234-402C-967D-F1834E3C13C2}"/>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3" name="Footer Placeholder 2">
            <a:extLst>
              <a:ext uri="{FF2B5EF4-FFF2-40B4-BE49-F238E27FC236}">
                <a16:creationId xmlns="" xmlns:a16="http://schemas.microsoft.com/office/drawing/2014/main" id="{6910DFD4-366B-4AFE-85BB-B95B3589E5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9B09D6B-499F-4353-A413-A7D41FE724D2}"/>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240587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F32879-3B8C-4D07-B55E-003FE262B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8F03A06-80E5-45F9-BE98-302B0EED8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5A492D7-D243-4134-9261-B0423C383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68590A5-2EE6-41D0-A2E1-F93041D0BFD6}"/>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6" name="Footer Placeholder 5">
            <a:extLst>
              <a:ext uri="{FF2B5EF4-FFF2-40B4-BE49-F238E27FC236}">
                <a16:creationId xmlns="" xmlns:a16="http://schemas.microsoft.com/office/drawing/2014/main" id="{7AD3E39A-6D5F-4E8C-B784-6901037E7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4A47FE8-0D6A-46ED-8545-09B9ADCE31EE}"/>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368052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80483-B24F-4F27-A830-959869B4B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264F0B-7C74-4143-BEC2-E881C6E38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E9BAF51-F07A-4396-88A0-FD33F50D8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BD622FC-01D5-4EBC-B25A-A8940366F2F5}"/>
              </a:ext>
            </a:extLst>
          </p:cNvPr>
          <p:cNvSpPr>
            <a:spLocks noGrp="1"/>
          </p:cNvSpPr>
          <p:nvPr>
            <p:ph type="dt" sz="half" idx="10"/>
          </p:nvPr>
        </p:nvSpPr>
        <p:spPr/>
        <p:txBody>
          <a:bodyPr/>
          <a:lstStyle/>
          <a:p>
            <a:fld id="{A364B36B-9D46-4464-96FB-7655E2AB8DFC}" type="datetimeFigureOut">
              <a:rPr lang="en-US" smtClean="0"/>
              <a:t>16-Nov-17</a:t>
            </a:fld>
            <a:endParaRPr lang="en-US"/>
          </a:p>
        </p:txBody>
      </p:sp>
      <p:sp>
        <p:nvSpPr>
          <p:cNvPr id="6" name="Footer Placeholder 5">
            <a:extLst>
              <a:ext uri="{FF2B5EF4-FFF2-40B4-BE49-F238E27FC236}">
                <a16:creationId xmlns="" xmlns:a16="http://schemas.microsoft.com/office/drawing/2014/main" id="{AE364F2F-BF65-4434-97D6-2D667DC22F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DA2C2F-4A1E-42F6-A7DF-9D0400D78437}"/>
              </a:ext>
            </a:extLst>
          </p:cNvPr>
          <p:cNvSpPr>
            <a:spLocks noGrp="1"/>
          </p:cNvSpPr>
          <p:nvPr>
            <p:ph type="sldNum" sz="quarter" idx="12"/>
          </p:nvPr>
        </p:nvSpPr>
        <p:spPr/>
        <p:txBody>
          <a:bodyPr/>
          <a:lstStyle/>
          <a:p>
            <a:fld id="{DD7411FC-A42C-4160-9FD3-095116AA0D60}" type="slidenum">
              <a:rPr lang="en-US" smtClean="0"/>
              <a:t>‹#›</a:t>
            </a:fld>
            <a:endParaRPr lang="en-US"/>
          </a:p>
        </p:txBody>
      </p:sp>
    </p:spTree>
    <p:extLst>
      <p:ext uri="{BB962C8B-B14F-4D97-AF65-F5344CB8AC3E}">
        <p14:creationId xmlns:p14="http://schemas.microsoft.com/office/powerpoint/2010/main" val="19036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5588FFD-E94B-430B-9745-08D88E2C3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A48D7A1-B004-4665-93DB-7016EDB53F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8714E0-97D1-4968-BE4B-63A0E9DE3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4B36B-9D46-4464-96FB-7655E2AB8DFC}" type="datetimeFigureOut">
              <a:rPr lang="en-US" smtClean="0"/>
              <a:t>16-Nov-17</a:t>
            </a:fld>
            <a:endParaRPr lang="en-US"/>
          </a:p>
        </p:txBody>
      </p:sp>
      <p:sp>
        <p:nvSpPr>
          <p:cNvPr id="5" name="Footer Placeholder 4">
            <a:extLst>
              <a:ext uri="{FF2B5EF4-FFF2-40B4-BE49-F238E27FC236}">
                <a16:creationId xmlns="" xmlns:a16="http://schemas.microsoft.com/office/drawing/2014/main" id="{35A55156-787A-4F41-B620-FD251092E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B70D526-8FF2-4360-8E4E-A74337C4D3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411FC-A42C-4160-9FD3-095116AA0D60}" type="slidenum">
              <a:rPr lang="en-US" smtClean="0"/>
              <a:t>‹#›</a:t>
            </a:fld>
            <a:endParaRPr lang="en-US"/>
          </a:p>
        </p:txBody>
      </p:sp>
    </p:spTree>
    <p:extLst>
      <p:ext uri="{BB962C8B-B14F-4D97-AF65-F5344CB8AC3E}">
        <p14:creationId xmlns:p14="http://schemas.microsoft.com/office/powerpoint/2010/main" val="237628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5588FFD-E94B-430B-9745-08D88E2C3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A48D7A1-B004-4665-93DB-7016EDB53F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8714E0-97D1-4968-BE4B-63A0E9DE3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4B36B-9D46-4464-96FB-7655E2AB8DFC}" type="datetimeFigureOut">
              <a:rPr lang="en-US" smtClean="0">
                <a:solidFill>
                  <a:prstClr val="black">
                    <a:tint val="75000"/>
                  </a:prstClr>
                </a:solidFill>
              </a:rPr>
              <a:pPr/>
              <a:t>16-Nov-17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5A55156-787A-4F41-B620-FD251092E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B70D526-8FF2-4360-8E4E-A74337C4D3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411FC-A42C-4160-9FD3-095116AA0D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661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D139FA-BD2D-4BD9-972B-3D19C5DF9C3D}"/>
              </a:ext>
            </a:extLst>
          </p:cNvPr>
          <p:cNvSpPr>
            <a:spLocks noGrp="1"/>
          </p:cNvSpPr>
          <p:nvPr>
            <p:ph type="ctrTitle"/>
          </p:nvPr>
        </p:nvSpPr>
        <p:spPr>
          <a:xfrm>
            <a:off x="0" y="2214880"/>
            <a:ext cx="12192000" cy="1034329"/>
          </a:xfrm>
        </p:spPr>
        <p:txBody>
          <a:bodyPr>
            <a:normAutofit/>
          </a:bodyPr>
          <a:lstStyle/>
          <a:p>
            <a:r>
              <a:rPr lang="en-US" sz="4000" b="1" dirty="0">
                <a:latin typeface="Arial"/>
                <a:cs typeface="Arial"/>
              </a:rPr>
              <a:t>A 2015 Social Accounting Matrix for Ghana</a:t>
            </a:r>
          </a:p>
        </p:txBody>
      </p:sp>
      <p:sp>
        <p:nvSpPr>
          <p:cNvPr id="3" name="Subtitle 2">
            <a:extLst>
              <a:ext uri="{FF2B5EF4-FFF2-40B4-BE49-F238E27FC236}">
                <a16:creationId xmlns="" xmlns:a16="http://schemas.microsoft.com/office/drawing/2014/main" id="{669E1E9B-DEDC-4428-9F49-0DE89C276B74}"/>
              </a:ext>
            </a:extLst>
          </p:cNvPr>
          <p:cNvSpPr>
            <a:spLocks noGrp="1"/>
          </p:cNvSpPr>
          <p:nvPr>
            <p:ph type="subTitle" idx="1"/>
          </p:nvPr>
        </p:nvSpPr>
        <p:spPr>
          <a:xfrm>
            <a:off x="1524000" y="3255759"/>
            <a:ext cx="9144000" cy="825895"/>
          </a:xfrm>
        </p:spPr>
        <p:txBody>
          <a:bodyPr>
            <a:normAutofit/>
          </a:bodyPr>
          <a:lstStyle/>
          <a:p>
            <a:r>
              <a:rPr lang="en-US" b="1" dirty="0"/>
              <a:t>Technical presentation</a:t>
            </a:r>
            <a:endParaRPr lang="en-US" dirty="0"/>
          </a:p>
        </p:txBody>
      </p:sp>
      <p:sp>
        <p:nvSpPr>
          <p:cNvPr id="7" name="Subtitle 2">
            <a:extLst>
              <a:ext uri="{FF2B5EF4-FFF2-40B4-BE49-F238E27FC236}">
                <a16:creationId xmlns="" xmlns:a16="http://schemas.microsoft.com/office/drawing/2014/main" id="{669E1E9B-DEDC-4428-9F49-0DE89C276B74}"/>
              </a:ext>
            </a:extLst>
          </p:cNvPr>
          <p:cNvSpPr txBox="1">
            <a:spLocks/>
          </p:cNvSpPr>
          <p:nvPr/>
        </p:nvSpPr>
        <p:spPr>
          <a:xfrm>
            <a:off x="0" y="3974636"/>
            <a:ext cx="12192000" cy="82589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Arial"/>
                <a:cs typeface="Arial"/>
              </a:rPr>
              <a:t>Official launch</a:t>
            </a:r>
          </a:p>
          <a:p>
            <a:r>
              <a:rPr lang="en-US" sz="1800" dirty="0">
                <a:latin typeface="Arial"/>
                <a:cs typeface="Arial"/>
              </a:rPr>
              <a:t>16 November 2017</a:t>
            </a:r>
          </a:p>
        </p:txBody>
      </p:sp>
      <p:pic>
        <p:nvPicPr>
          <p:cNvPr id="9" name="Picture 8">
            <a:extLst>
              <a:ext uri="{FF2B5EF4-FFF2-40B4-BE49-F238E27FC236}">
                <a16:creationId xmlns="" xmlns:a16="http://schemas.microsoft.com/office/drawing/2014/main" id="{93BFC137-EC7C-4C61-88F2-A1CE36B1E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962" y="231016"/>
            <a:ext cx="1710076" cy="1425063"/>
          </a:xfrm>
          <a:prstGeom prst="rect">
            <a:avLst/>
          </a:prstGeom>
        </p:spPr>
      </p:pic>
      <p:pic>
        <p:nvPicPr>
          <p:cNvPr id="11" name="Picture 10">
            <a:extLst>
              <a:ext uri="{FF2B5EF4-FFF2-40B4-BE49-F238E27FC236}">
                <a16:creationId xmlns="" xmlns:a16="http://schemas.microsoft.com/office/drawing/2014/main" id="{201E316E-00A1-407A-A130-78FF50B5E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092" y="5071241"/>
            <a:ext cx="1539815" cy="1371600"/>
          </a:xfrm>
          <a:prstGeom prst="rect">
            <a:avLst/>
          </a:prstGeom>
        </p:spPr>
      </p:pic>
      <p:pic>
        <p:nvPicPr>
          <p:cNvPr id="13" name="Picture 12">
            <a:extLst>
              <a:ext uri="{FF2B5EF4-FFF2-40B4-BE49-F238E27FC236}">
                <a16:creationId xmlns="" xmlns:a16="http://schemas.microsoft.com/office/drawing/2014/main" id="{2678E9C8-08D9-4506-AD03-AA631191E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0808" y="5071241"/>
            <a:ext cx="1540177" cy="1371600"/>
          </a:xfrm>
          <a:prstGeom prst="rect">
            <a:avLst/>
          </a:prstGeom>
        </p:spPr>
      </p:pic>
      <p:pic>
        <p:nvPicPr>
          <p:cNvPr id="15" name="Picture 14">
            <a:extLst>
              <a:ext uri="{FF2B5EF4-FFF2-40B4-BE49-F238E27FC236}">
                <a16:creationId xmlns="" xmlns:a16="http://schemas.microsoft.com/office/drawing/2014/main" id="{27172C55-0AEB-4F06-8BED-DF604E870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1014" y="5071241"/>
            <a:ext cx="748966" cy="1371600"/>
          </a:xfrm>
          <a:prstGeom prst="rect">
            <a:avLst/>
          </a:prstGeom>
        </p:spPr>
      </p:pic>
    </p:spTree>
    <p:extLst>
      <p:ext uri="{BB962C8B-B14F-4D97-AF65-F5344CB8AC3E}">
        <p14:creationId xmlns:p14="http://schemas.microsoft.com/office/powerpoint/2010/main" val="1187835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2015 National Ghana SAM Data sources</a:t>
            </a:r>
          </a:p>
        </p:txBody>
      </p:sp>
      <p:pic>
        <p:nvPicPr>
          <p:cNvPr id="4" name="Picture 3"/>
          <p:cNvPicPr>
            <a:picLocks noChangeAspect="1"/>
          </p:cNvPicPr>
          <p:nvPr/>
        </p:nvPicPr>
        <p:blipFill>
          <a:blip r:embed="rId2"/>
          <a:stretch>
            <a:fillRect/>
          </a:stretch>
        </p:blipFill>
        <p:spPr>
          <a:xfrm>
            <a:off x="473800" y="1625071"/>
            <a:ext cx="5619408" cy="5043981"/>
          </a:xfrm>
          <a:prstGeom prst="rect">
            <a:avLst/>
          </a:prstGeom>
        </p:spPr>
      </p:pic>
      <p:sp>
        <p:nvSpPr>
          <p:cNvPr id="3" name="Rectangle 2"/>
          <p:cNvSpPr/>
          <p:nvPr/>
        </p:nvSpPr>
        <p:spPr>
          <a:xfrm>
            <a:off x="6201828" y="4470113"/>
            <a:ext cx="5831997" cy="921278"/>
          </a:xfrm>
          <a:prstGeom prst="rect">
            <a:avLst/>
          </a:prstGeom>
        </p:spPr>
        <p:txBody>
          <a:bodyPr>
            <a:spAutoFit/>
          </a:bodyPr>
          <a:lstStyle/>
          <a:p>
            <a:pPr>
              <a:buClr>
                <a:schemeClr val="tx2"/>
              </a:buClr>
            </a:pPr>
            <a:r>
              <a:rPr lang="en-US" sz="1600" i="1" dirty="0">
                <a:latin typeface="Arial"/>
                <a:cs typeface="Arial"/>
              </a:rPr>
              <a:t>Inconsistent values across sources requires reconciliation</a:t>
            </a:r>
          </a:p>
          <a:p>
            <a:pPr marL="742950" lvl="2" indent="-342900">
              <a:lnSpc>
                <a:spcPct val="120000"/>
              </a:lnSpc>
              <a:buClr>
                <a:schemeClr val="tx2"/>
              </a:buClr>
              <a:buFont typeface="Arial"/>
              <a:buChar char="•"/>
              <a:tabLst>
                <a:tab pos="395288" algn="l"/>
              </a:tabLst>
              <a:defRPr/>
            </a:pPr>
            <a:r>
              <a:rPr lang="en-US" sz="1600" i="1" dirty="0">
                <a:latin typeface="Arial"/>
                <a:cs typeface="Arial"/>
              </a:rPr>
              <a:t>Consistency with national accounts afforded highest priority, followed by BOPs and GFS</a:t>
            </a:r>
          </a:p>
        </p:txBody>
      </p:sp>
      <p:sp>
        <p:nvSpPr>
          <p:cNvPr id="5" name="Rectangle 4"/>
          <p:cNvSpPr/>
          <p:nvPr/>
        </p:nvSpPr>
        <p:spPr>
          <a:xfrm>
            <a:off x="6240407" y="2790924"/>
            <a:ext cx="5824822" cy="1323439"/>
          </a:xfrm>
          <a:prstGeom prst="rect">
            <a:avLst/>
          </a:prstGeom>
        </p:spPr>
        <p:txBody>
          <a:bodyPr wrap="square">
            <a:spAutoFit/>
          </a:bodyPr>
          <a:lstStyle/>
          <a:p>
            <a:pPr>
              <a:buClr>
                <a:schemeClr val="tx2"/>
              </a:buClr>
            </a:pPr>
            <a:r>
              <a:rPr lang="en-US" sz="1600" i="1" dirty="0">
                <a:latin typeface="Arial"/>
                <a:cs typeface="Arial"/>
              </a:rPr>
              <a:t>Standardized concordance between SAM </a:t>
            </a:r>
          </a:p>
          <a:p>
            <a:pPr>
              <a:buClr>
                <a:schemeClr val="tx2"/>
              </a:buClr>
            </a:pPr>
            <a:r>
              <a:rPr lang="en-US" sz="1600" i="1" dirty="0">
                <a:latin typeface="Arial"/>
                <a:cs typeface="Arial"/>
              </a:rPr>
              <a:t>and classification systems</a:t>
            </a:r>
          </a:p>
          <a:p>
            <a:pPr marL="285750" indent="-285750">
              <a:buClr>
                <a:schemeClr val="tx2"/>
              </a:buClr>
              <a:buFont typeface="Arial"/>
              <a:buChar char="•"/>
            </a:pPr>
            <a:r>
              <a:rPr lang="en-US" sz="1600" i="1" dirty="0">
                <a:latin typeface="Arial"/>
                <a:cs typeface="Arial"/>
              </a:rPr>
              <a:t>GFS2001 and BOP6 → SNA 1993 → Macro SAM accounts</a:t>
            </a:r>
          </a:p>
          <a:p>
            <a:pPr marL="285750" indent="-285750">
              <a:buClr>
                <a:schemeClr val="tx2"/>
              </a:buClr>
              <a:buFont typeface="Arial"/>
              <a:buChar char="•"/>
            </a:pPr>
            <a:r>
              <a:rPr lang="en-US" sz="1600" i="1" dirty="0">
                <a:latin typeface="Arial"/>
                <a:cs typeface="Arial"/>
              </a:rPr>
              <a:t>ISIC3.1, ISIC4, HS2007, COICOP → Disaggregated SAM accounts</a:t>
            </a:r>
          </a:p>
        </p:txBody>
      </p:sp>
    </p:spTree>
    <p:extLst>
      <p:ext uri="{BB962C8B-B14F-4D97-AF65-F5344CB8AC3E}">
        <p14:creationId xmlns:p14="http://schemas.microsoft.com/office/powerpoint/2010/main" val="90688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dirty="0"/>
              <a:t>    2015 National Ghana SAM Accounts</a:t>
            </a:r>
            <a:endParaRPr lang="en-US" b="1" dirty="0"/>
          </a:p>
        </p:txBody>
      </p:sp>
      <p:pic>
        <p:nvPicPr>
          <p:cNvPr id="5" name="Picture 4"/>
          <p:cNvPicPr>
            <a:picLocks noChangeAspect="1"/>
          </p:cNvPicPr>
          <p:nvPr/>
        </p:nvPicPr>
        <p:blipFill>
          <a:blip r:embed="rId3"/>
          <a:stretch>
            <a:fillRect/>
          </a:stretch>
        </p:blipFill>
        <p:spPr>
          <a:xfrm>
            <a:off x="51976" y="1648636"/>
            <a:ext cx="11998920" cy="4150446"/>
          </a:xfrm>
          <a:prstGeom prst="rect">
            <a:avLst/>
          </a:prstGeom>
        </p:spPr>
      </p:pic>
      <p:sp>
        <p:nvSpPr>
          <p:cNvPr id="3" name="TextBox 2"/>
          <p:cNvSpPr txBox="1"/>
          <p:nvPr/>
        </p:nvSpPr>
        <p:spPr>
          <a:xfrm>
            <a:off x="476226" y="5892147"/>
            <a:ext cx="5132545" cy="523220"/>
          </a:xfrm>
          <a:prstGeom prst="rect">
            <a:avLst/>
          </a:prstGeom>
          <a:noFill/>
        </p:spPr>
        <p:txBody>
          <a:bodyPr wrap="square" rtlCol="0">
            <a:spAutoFit/>
          </a:bodyPr>
          <a:lstStyle/>
          <a:p>
            <a:pPr marL="0" lvl="1"/>
            <a:r>
              <a:rPr lang="en-US" sz="1400" i="1" dirty="0">
                <a:solidFill>
                  <a:schemeClr val="accent1">
                    <a:lumMod val="75000"/>
                  </a:schemeClr>
                </a:solidFill>
                <a:latin typeface="Arial"/>
                <a:cs typeface="Arial"/>
              </a:rPr>
              <a:t>55 activities; 56 commodities</a:t>
            </a:r>
          </a:p>
          <a:p>
            <a:pPr marL="0" lvl="1"/>
            <a:r>
              <a:rPr lang="en-US" sz="1400" i="1" dirty="0">
                <a:solidFill>
                  <a:schemeClr val="accent1">
                    <a:lumMod val="75000"/>
                  </a:schemeClr>
                </a:solidFill>
                <a:latin typeface="Arial"/>
                <a:cs typeface="Arial"/>
                <a:sym typeface="Wingdings"/>
              </a:rPr>
              <a:t>   Agriculture (21); Industry (23); Services (11)</a:t>
            </a:r>
            <a:endParaRPr lang="en-US" sz="1400" i="1" dirty="0">
              <a:solidFill>
                <a:schemeClr val="accent1">
                  <a:lumMod val="75000"/>
                </a:schemeClr>
              </a:solidFill>
              <a:latin typeface="Arial"/>
              <a:cs typeface="Arial"/>
            </a:endParaRPr>
          </a:p>
        </p:txBody>
      </p:sp>
      <p:sp>
        <p:nvSpPr>
          <p:cNvPr id="16" name="TextBox 15"/>
          <p:cNvSpPr txBox="1"/>
          <p:nvPr/>
        </p:nvSpPr>
        <p:spPr>
          <a:xfrm>
            <a:off x="5044357" y="3733555"/>
            <a:ext cx="2621665" cy="1600438"/>
          </a:xfrm>
          <a:prstGeom prst="rect">
            <a:avLst/>
          </a:prstGeom>
          <a:noFill/>
        </p:spPr>
        <p:txBody>
          <a:bodyPr wrap="square" rtlCol="0">
            <a:spAutoFit/>
          </a:bodyPr>
          <a:lstStyle/>
          <a:p>
            <a:pPr marL="0" lvl="2"/>
            <a:r>
              <a:rPr lang="en-US" sz="1400" i="1" dirty="0">
                <a:solidFill>
                  <a:schemeClr val="accent1">
                    <a:lumMod val="75000"/>
                  </a:schemeClr>
                </a:solidFill>
                <a:latin typeface="Arial"/>
                <a:cs typeface="Arial"/>
              </a:rPr>
              <a:t>8 </a:t>
            </a:r>
            <a:r>
              <a:rPr lang="en-US" sz="1400" i="1" dirty="0" err="1">
                <a:solidFill>
                  <a:schemeClr val="accent1">
                    <a:lumMod val="75000"/>
                  </a:schemeClr>
                </a:solidFill>
                <a:latin typeface="Arial"/>
                <a:cs typeface="Arial"/>
              </a:rPr>
              <a:t>labour</a:t>
            </a:r>
            <a:r>
              <a:rPr lang="en-US" sz="1400" i="1" dirty="0">
                <a:solidFill>
                  <a:schemeClr val="accent1">
                    <a:lumMod val="75000"/>
                  </a:schemeClr>
                </a:solidFill>
                <a:latin typeface="Arial"/>
                <a:cs typeface="Arial"/>
              </a:rPr>
              <a:t> groups</a:t>
            </a:r>
          </a:p>
          <a:p>
            <a:pPr marL="0" lvl="2"/>
            <a:r>
              <a:rPr lang="en-US" sz="1400" i="1" dirty="0">
                <a:solidFill>
                  <a:schemeClr val="accent1">
                    <a:lumMod val="75000"/>
                  </a:schemeClr>
                </a:solidFill>
                <a:latin typeface="Arial"/>
                <a:cs typeface="Arial"/>
              </a:rPr>
              <a:t>   rural/urban; education type </a:t>
            </a:r>
          </a:p>
          <a:p>
            <a:pPr marL="0" lvl="2"/>
            <a:endParaRPr lang="en-US" sz="1400" i="1" dirty="0">
              <a:solidFill>
                <a:schemeClr val="accent1">
                  <a:lumMod val="75000"/>
                </a:schemeClr>
              </a:solidFill>
              <a:latin typeface="Arial"/>
              <a:cs typeface="Arial"/>
            </a:endParaRPr>
          </a:p>
          <a:p>
            <a:pPr marL="0" lvl="2"/>
            <a:r>
              <a:rPr lang="en-US" sz="1400" i="1" dirty="0">
                <a:solidFill>
                  <a:schemeClr val="accent1">
                    <a:lumMod val="75000"/>
                  </a:schemeClr>
                </a:solidFill>
                <a:latin typeface="Arial"/>
                <a:cs typeface="Arial"/>
              </a:rPr>
              <a:t>Agriculture land for crops</a:t>
            </a:r>
          </a:p>
          <a:p>
            <a:pPr marL="0" lvl="2"/>
            <a:endParaRPr lang="en-US" sz="1400" i="1" dirty="0">
              <a:solidFill>
                <a:schemeClr val="accent1">
                  <a:lumMod val="75000"/>
                </a:schemeClr>
              </a:solidFill>
              <a:latin typeface="Arial"/>
              <a:cs typeface="Arial"/>
            </a:endParaRPr>
          </a:p>
          <a:p>
            <a:pPr marL="0" lvl="2"/>
            <a:r>
              <a:rPr lang="en-US" sz="1400" i="1" dirty="0">
                <a:solidFill>
                  <a:schemeClr val="accent1">
                    <a:lumMod val="75000"/>
                  </a:schemeClr>
                </a:solidFill>
                <a:latin typeface="Arial"/>
                <a:cs typeface="Arial"/>
              </a:rPr>
              <a:t>4 capital groups</a:t>
            </a:r>
          </a:p>
          <a:p>
            <a:pPr marL="0" lvl="2"/>
            <a:r>
              <a:rPr lang="en-US" sz="1400" i="1" dirty="0">
                <a:solidFill>
                  <a:schemeClr val="accent1">
                    <a:lumMod val="75000"/>
                  </a:schemeClr>
                </a:solidFill>
                <a:latin typeface="Arial"/>
                <a:cs typeface="Arial"/>
              </a:rPr>
              <a:t>   crop; livestock; mining; other</a:t>
            </a:r>
          </a:p>
        </p:txBody>
      </p:sp>
      <p:sp>
        <p:nvSpPr>
          <p:cNvPr id="17" name="TextBox 16"/>
          <p:cNvSpPr txBox="1"/>
          <p:nvPr/>
        </p:nvSpPr>
        <p:spPr>
          <a:xfrm>
            <a:off x="7807124" y="4009443"/>
            <a:ext cx="2621665" cy="738664"/>
          </a:xfrm>
          <a:prstGeom prst="rect">
            <a:avLst/>
          </a:prstGeom>
          <a:noFill/>
        </p:spPr>
        <p:txBody>
          <a:bodyPr wrap="square" rtlCol="0">
            <a:spAutoFit/>
          </a:bodyPr>
          <a:lstStyle/>
          <a:p>
            <a:pPr marL="0" lvl="1"/>
            <a:r>
              <a:rPr lang="en-US" sz="1400" i="1" dirty="0">
                <a:solidFill>
                  <a:schemeClr val="accent1">
                    <a:lumMod val="75000"/>
                  </a:schemeClr>
                </a:solidFill>
                <a:latin typeface="Arial"/>
                <a:cs typeface="Arial"/>
              </a:rPr>
              <a:t>15 household groups</a:t>
            </a:r>
          </a:p>
          <a:p>
            <a:pPr marL="0" lvl="1"/>
            <a:r>
              <a:rPr lang="en-US" sz="1400" i="1" dirty="0">
                <a:solidFill>
                  <a:schemeClr val="accent1">
                    <a:lumMod val="75000"/>
                  </a:schemeClr>
                </a:solidFill>
                <a:latin typeface="Arial"/>
                <a:cs typeface="Arial"/>
              </a:rPr>
              <a:t>   rural (farm/non-farm), urban</a:t>
            </a:r>
          </a:p>
          <a:p>
            <a:pPr marL="0" lvl="1"/>
            <a:r>
              <a:rPr lang="en-US" sz="1400" i="1" dirty="0">
                <a:solidFill>
                  <a:schemeClr val="accent1">
                    <a:lumMod val="75000"/>
                  </a:schemeClr>
                </a:solidFill>
                <a:latin typeface="Arial"/>
                <a:cs typeface="Arial"/>
              </a:rPr>
              <a:t>   expenditure quintile</a:t>
            </a:r>
          </a:p>
        </p:txBody>
      </p:sp>
      <p:sp>
        <p:nvSpPr>
          <p:cNvPr id="18" name="TextBox 17"/>
          <p:cNvSpPr txBox="1"/>
          <p:nvPr/>
        </p:nvSpPr>
        <p:spPr>
          <a:xfrm>
            <a:off x="10600205" y="4003073"/>
            <a:ext cx="1591795" cy="307777"/>
          </a:xfrm>
          <a:prstGeom prst="rect">
            <a:avLst/>
          </a:prstGeom>
          <a:noFill/>
        </p:spPr>
        <p:txBody>
          <a:bodyPr wrap="square" rtlCol="0">
            <a:spAutoFit/>
          </a:bodyPr>
          <a:lstStyle/>
          <a:p>
            <a:pPr marL="0" lvl="1"/>
            <a:r>
              <a:rPr lang="en-US" sz="1400" i="1" dirty="0">
                <a:solidFill>
                  <a:schemeClr val="accent1">
                    <a:lumMod val="75000"/>
                  </a:schemeClr>
                </a:solidFill>
                <a:latin typeface="Arial"/>
                <a:cs typeface="Arial"/>
              </a:rPr>
              <a:t>Other accounts</a:t>
            </a:r>
          </a:p>
        </p:txBody>
      </p:sp>
    </p:spTree>
    <p:extLst>
      <p:ext uri="{BB962C8B-B14F-4D97-AF65-F5344CB8AC3E}">
        <p14:creationId xmlns:p14="http://schemas.microsoft.com/office/powerpoint/2010/main" val="329470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2015 National Ghana SAM</a:t>
            </a:r>
          </a:p>
        </p:txBody>
      </p:sp>
      <p:pic>
        <p:nvPicPr>
          <p:cNvPr id="5" name="Picture 4"/>
          <p:cNvPicPr>
            <a:picLocks noChangeAspect="1"/>
          </p:cNvPicPr>
          <p:nvPr/>
        </p:nvPicPr>
        <p:blipFill>
          <a:blip r:embed="rId3"/>
          <a:stretch>
            <a:fillRect/>
          </a:stretch>
        </p:blipFill>
        <p:spPr>
          <a:xfrm>
            <a:off x="2328165" y="1634312"/>
            <a:ext cx="7417468" cy="4827241"/>
          </a:xfrm>
          <a:prstGeom prst="rect">
            <a:avLst/>
          </a:prstGeom>
        </p:spPr>
      </p:pic>
      <p:sp>
        <p:nvSpPr>
          <p:cNvPr id="6" name="TextBox 5"/>
          <p:cNvSpPr txBox="1"/>
          <p:nvPr/>
        </p:nvSpPr>
        <p:spPr>
          <a:xfrm>
            <a:off x="417855" y="6184452"/>
            <a:ext cx="6883600" cy="276999"/>
          </a:xfrm>
          <a:prstGeom prst="rect">
            <a:avLst/>
          </a:prstGeom>
          <a:noFill/>
        </p:spPr>
        <p:txBody>
          <a:bodyPr wrap="square" rtlCol="0">
            <a:spAutoFit/>
          </a:bodyPr>
          <a:lstStyle/>
          <a:p>
            <a:r>
              <a:rPr lang="en-US" sz="1200" i="1" dirty="0"/>
              <a:t>Million GHC</a:t>
            </a:r>
          </a:p>
        </p:txBody>
      </p:sp>
      <p:sp>
        <p:nvSpPr>
          <p:cNvPr id="7" name="Rectangle 6"/>
          <p:cNvSpPr/>
          <p:nvPr/>
        </p:nvSpPr>
        <p:spPr>
          <a:xfrm>
            <a:off x="2275252" y="1605345"/>
            <a:ext cx="3686261" cy="2469762"/>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5115" y="2593250"/>
            <a:ext cx="1887224" cy="707886"/>
          </a:xfrm>
          <a:prstGeom prst="rect">
            <a:avLst/>
          </a:prstGeom>
          <a:noFill/>
        </p:spPr>
        <p:txBody>
          <a:bodyPr wrap="square" rtlCol="0">
            <a:spAutoFit/>
          </a:bodyPr>
          <a:lstStyle/>
          <a:p>
            <a:pPr algn="ctr"/>
            <a:r>
              <a:rPr lang="en-US" sz="2000" b="1" dirty="0">
                <a:solidFill>
                  <a:srgbClr val="FF6600"/>
                </a:solidFill>
                <a:latin typeface="Arial"/>
                <a:cs typeface="Arial"/>
              </a:rPr>
              <a:t>Input</a:t>
            </a:r>
            <a:r>
              <a:rPr lang="en-US" sz="2000" b="1" dirty="0">
                <a:solidFill>
                  <a:srgbClr val="FF6600"/>
                </a:solidFill>
              </a:rPr>
              <a:t>-Output Matrix</a:t>
            </a:r>
          </a:p>
        </p:txBody>
      </p:sp>
      <p:sp>
        <p:nvSpPr>
          <p:cNvPr id="3" name="TextBox 2"/>
          <p:cNvSpPr txBox="1"/>
          <p:nvPr/>
        </p:nvSpPr>
        <p:spPr>
          <a:xfrm>
            <a:off x="10081482" y="2946073"/>
            <a:ext cx="553998" cy="2064015"/>
          </a:xfrm>
          <a:prstGeom prst="rect">
            <a:avLst/>
          </a:prstGeom>
          <a:noFill/>
        </p:spPr>
        <p:txBody>
          <a:bodyPr vert="vert" wrap="square" rtlCol="0">
            <a:spAutoFit/>
          </a:bodyPr>
          <a:lstStyle/>
          <a:p>
            <a:pPr algn="ctr"/>
            <a:r>
              <a:rPr lang="en-US" sz="2400" b="1" dirty="0">
                <a:solidFill>
                  <a:srgbClr val="FF6600"/>
                </a:solidFill>
              </a:rPr>
              <a:t>Payments</a:t>
            </a:r>
          </a:p>
        </p:txBody>
      </p:sp>
      <p:cxnSp>
        <p:nvCxnSpPr>
          <p:cNvPr id="9" name="Straight Arrow Connector 8"/>
          <p:cNvCxnSpPr/>
          <p:nvPr/>
        </p:nvCxnSpPr>
        <p:spPr>
          <a:xfrm flipH="1">
            <a:off x="10071077" y="1834680"/>
            <a:ext cx="17638" cy="4586701"/>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5683377" y="5550592"/>
            <a:ext cx="553998" cy="2064015"/>
          </a:xfrm>
          <a:prstGeom prst="rect">
            <a:avLst/>
          </a:prstGeom>
          <a:noFill/>
        </p:spPr>
        <p:txBody>
          <a:bodyPr vert="vert" wrap="square" rtlCol="0">
            <a:spAutoFit/>
          </a:bodyPr>
          <a:lstStyle/>
          <a:p>
            <a:pPr algn="ctr"/>
            <a:r>
              <a:rPr lang="en-US" sz="2400" b="1" dirty="0">
                <a:solidFill>
                  <a:srgbClr val="FF6600"/>
                </a:solidFill>
              </a:rPr>
              <a:t>Incomes</a:t>
            </a:r>
          </a:p>
        </p:txBody>
      </p:sp>
      <p:cxnSp>
        <p:nvCxnSpPr>
          <p:cNvPr id="11" name="Straight Arrow Connector 10"/>
          <p:cNvCxnSpPr/>
          <p:nvPr/>
        </p:nvCxnSpPr>
        <p:spPr>
          <a:xfrm rot="16200000" flipH="1">
            <a:off x="5672972" y="4492122"/>
            <a:ext cx="17638" cy="4586701"/>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09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par>
                          <p:cTn id="25" fill="hold">
                            <p:stCondLst>
                              <p:cond delay="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6" presetClass="emph" presetSubtype="0" fill="hold" grpId="1" nodeType="afterEffect">
                                  <p:stCondLst>
                                    <p:cond delay="0"/>
                                  </p:stCondLst>
                                  <p:childTnLst>
                                    <p:animEffect transition="out" filter="fade">
                                      <p:cBhvr>
                                        <p:cTn id="34" dur="1000" tmFilter="0, 0; .2, .5; .8, .5; 1, 0"/>
                                        <p:tgtEl>
                                          <p:spTgt spid="7"/>
                                        </p:tgtEl>
                                      </p:cBhvr>
                                    </p:animEffect>
                                    <p:animScale>
                                      <p:cBhvr>
                                        <p:cTn id="35" dur="500" autoRev="1" fill="hold"/>
                                        <p:tgtEl>
                                          <p:spTgt spid="7"/>
                                        </p:tgtEl>
                                      </p:cBhvr>
                                      <p:by x="105000" y="105000"/>
                                    </p:animScale>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3" grpId="0"/>
      <p:bldP spid="3"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22715" y="1794766"/>
            <a:ext cx="5807586" cy="4377724"/>
          </a:xfrm>
          <a:prstGeom prst="rect">
            <a:avLst/>
          </a:prstGeom>
        </p:spPr>
      </p:pic>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Input-Output Matrix</a:t>
            </a:r>
          </a:p>
        </p:txBody>
      </p:sp>
      <p:sp>
        <p:nvSpPr>
          <p:cNvPr id="9" name="TextBox 8"/>
          <p:cNvSpPr txBox="1"/>
          <p:nvPr/>
        </p:nvSpPr>
        <p:spPr>
          <a:xfrm>
            <a:off x="417855" y="6343221"/>
            <a:ext cx="6883600" cy="276999"/>
          </a:xfrm>
          <a:prstGeom prst="rect">
            <a:avLst/>
          </a:prstGeom>
          <a:noFill/>
        </p:spPr>
        <p:txBody>
          <a:bodyPr wrap="square" rtlCol="0">
            <a:spAutoFit/>
          </a:bodyPr>
          <a:lstStyle/>
          <a:p>
            <a:r>
              <a:rPr lang="en-US" sz="1200" i="1" dirty="0"/>
              <a:t>Million GHC</a:t>
            </a:r>
          </a:p>
        </p:txBody>
      </p:sp>
      <p:sp>
        <p:nvSpPr>
          <p:cNvPr id="13" name="Content Placeholder 2">
            <a:extLst>
              <a:ext uri="{FF2B5EF4-FFF2-40B4-BE49-F238E27FC236}">
                <a16:creationId xmlns="" xmlns:a16="http://schemas.microsoft.com/office/drawing/2014/main" id="{8827351F-347D-4BE0-93F6-DFFE8175FF4D}"/>
              </a:ext>
            </a:extLst>
          </p:cNvPr>
          <p:cNvSpPr>
            <a:spLocks noGrp="1"/>
          </p:cNvSpPr>
          <p:nvPr>
            <p:ph idx="1"/>
          </p:nvPr>
        </p:nvSpPr>
        <p:spPr>
          <a:xfrm>
            <a:off x="6649379" y="1728833"/>
            <a:ext cx="5542621" cy="4448130"/>
          </a:xfrm>
        </p:spPr>
        <p:txBody>
          <a:bodyPr>
            <a:noAutofit/>
          </a:bodyPr>
          <a:lstStyle/>
          <a:p>
            <a:r>
              <a:rPr lang="en-US" sz="1600" b="1" i="1" dirty="0"/>
              <a:t>Table shows aggregate producers and products</a:t>
            </a:r>
            <a:endParaRPr lang="en-ZA" sz="1600" b="1" i="1" dirty="0"/>
          </a:p>
          <a:p>
            <a:pPr marL="0" indent="0">
              <a:buNone/>
            </a:pPr>
            <a:r>
              <a:rPr lang="en-US" sz="1600" i="1" dirty="0">
                <a:sym typeface="Wingdings"/>
              </a:rPr>
              <a:t></a:t>
            </a:r>
            <a:r>
              <a:rPr lang="en-US" sz="1600" i="1" dirty="0"/>
              <a:t> SAM contains a number of different producers and products</a:t>
            </a:r>
          </a:p>
          <a:p>
            <a:r>
              <a:rPr lang="en-US" sz="1600" b="1" i="1" dirty="0"/>
              <a:t>Producers are the firms/companies that produce goods and services</a:t>
            </a:r>
            <a:r>
              <a:rPr lang="is-IS" sz="1600" b="1" i="1" dirty="0"/>
              <a:t>…</a:t>
            </a:r>
            <a:endParaRPr lang="en-US" sz="1600" b="1" i="1" dirty="0"/>
          </a:p>
          <a:p>
            <a:r>
              <a:rPr lang="is-IS" sz="1600" b="1" i="1" dirty="0"/>
              <a:t>…</a:t>
            </a:r>
            <a:r>
              <a:rPr lang="en-US" sz="1600" b="1" i="1" dirty="0"/>
              <a:t>Commodities are those goods and services produced by activities</a:t>
            </a:r>
            <a:endParaRPr lang="en-ZA" sz="1600" b="1" i="1" dirty="0"/>
          </a:p>
          <a:p>
            <a:pPr marL="0" indent="0">
              <a:buNone/>
            </a:pPr>
            <a:r>
              <a:rPr lang="en-US" sz="1600" i="1" dirty="0">
                <a:sym typeface="Wingdings"/>
              </a:rPr>
              <a:t></a:t>
            </a:r>
            <a:r>
              <a:rPr lang="en-US" sz="1600" i="1" dirty="0"/>
              <a:t> separated: firms/companies may produce may more than one kind of commodity; commodities can be produced by more than one type of producer</a:t>
            </a:r>
            <a:endParaRPr lang="en-ZA" sz="1600" i="1" dirty="0"/>
          </a:p>
          <a:p>
            <a:pPr marL="0" indent="0">
              <a:buNone/>
            </a:pPr>
            <a:r>
              <a:rPr lang="en-US" sz="1600" i="1" dirty="0">
                <a:sym typeface="Wingdings"/>
              </a:rPr>
              <a:t></a:t>
            </a:r>
            <a:r>
              <a:rPr lang="en-US" sz="1600" i="1" dirty="0"/>
              <a:t> Nexus SAMs assume only one producer and one commodity</a:t>
            </a:r>
            <a:endParaRPr lang="en-ZA" sz="1600" i="1" dirty="0"/>
          </a:p>
          <a:p>
            <a:r>
              <a:rPr lang="en-US" sz="1600" b="1" i="1" dirty="0"/>
              <a:t>Producers produce goods and services by combining the</a:t>
            </a:r>
            <a:r>
              <a:rPr lang="en-ZA" sz="1600" b="1" i="1" dirty="0"/>
              <a:t> </a:t>
            </a:r>
            <a:r>
              <a:rPr lang="en-US" sz="1600" b="1" i="1" dirty="0"/>
              <a:t>factors of production with intermediate inputs</a:t>
            </a:r>
          </a:p>
          <a:p>
            <a:pPr marL="0" indent="0">
              <a:buNone/>
            </a:pPr>
            <a:r>
              <a:rPr lang="en-US" sz="1600" b="1" i="1" dirty="0">
                <a:sym typeface="Wingdings"/>
              </a:rPr>
              <a:t> </a:t>
            </a:r>
            <a:r>
              <a:rPr lang="en-US" sz="1600" i="1" dirty="0"/>
              <a:t>Intermediate demand</a:t>
            </a:r>
            <a:endParaRPr lang="en-ZA" sz="1600" i="1" dirty="0"/>
          </a:p>
          <a:p>
            <a:pPr marL="0" indent="0">
              <a:buNone/>
            </a:pPr>
            <a:r>
              <a:rPr lang="en-US" sz="1600" i="1" dirty="0">
                <a:sym typeface="Wingdings"/>
              </a:rPr>
              <a:t></a:t>
            </a:r>
            <a:r>
              <a:rPr lang="en-US" sz="1600" i="1" dirty="0"/>
              <a:t> Capture </a:t>
            </a:r>
            <a:r>
              <a:rPr lang="en-US" sz="1600" i="1" dirty="0" err="1"/>
              <a:t>interlinkages</a:t>
            </a:r>
            <a:r>
              <a:rPr lang="en-US" sz="1600" i="1" dirty="0"/>
              <a:t> between sectors</a:t>
            </a:r>
            <a:endParaRPr lang="en-ZA" sz="1600" i="1" dirty="0"/>
          </a:p>
          <a:p>
            <a:pPr>
              <a:lnSpc>
                <a:spcPct val="120000"/>
              </a:lnSpc>
              <a:buFont typeface="Wingdings" charset="2"/>
              <a:buChar char="Ø"/>
            </a:pPr>
            <a:endParaRPr lang="en-US" sz="1600" i="1" dirty="0"/>
          </a:p>
        </p:txBody>
      </p:sp>
    </p:spTree>
    <p:extLst>
      <p:ext uri="{BB962C8B-B14F-4D97-AF65-F5344CB8AC3E}">
        <p14:creationId xmlns:p14="http://schemas.microsoft.com/office/powerpoint/2010/main" val="42231798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2015 National Ghana SAM</a:t>
            </a:r>
          </a:p>
        </p:txBody>
      </p:sp>
      <p:pic>
        <p:nvPicPr>
          <p:cNvPr id="5" name="Picture 4"/>
          <p:cNvPicPr>
            <a:picLocks noChangeAspect="1"/>
          </p:cNvPicPr>
          <p:nvPr/>
        </p:nvPicPr>
        <p:blipFill>
          <a:blip r:embed="rId2"/>
          <a:stretch>
            <a:fillRect/>
          </a:stretch>
        </p:blipFill>
        <p:spPr>
          <a:xfrm>
            <a:off x="2328165" y="1634312"/>
            <a:ext cx="7417468" cy="4827241"/>
          </a:xfrm>
          <a:prstGeom prst="rect">
            <a:avLst/>
          </a:prstGeom>
        </p:spPr>
      </p:pic>
      <p:sp>
        <p:nvSpPr>
          <p:cNvPr id="6" name="TextBox 5"/>
          <p:cNvSpPr txBox="1"/>
          <p:nvPr/>
        </p:nvSpPr>
        <p:spPr>
          <a:xfrm>
            <a:off x="417855" y="6184452"/>
            <a:ext cx="6883600" cy="276999"/>
          </a:xfrm>
          <a:prstGeom prst="rect">
            <a:avLst/>
          </a:prstGeom>
          <a:noFill/>
        </p:spPr>
        <p:txBody>
          <a:bodyPr wrap="square" rtlCol="0">
            <a:spAutoFit/>
          </a:bodyPr>
          <a:lstStyle/>
          <a:p>
            <a:r>
              <a:rPr lang="en-US" sz="1200" i="1" dirty="0"/>
              <a:t>Million GHC</a:t>
            </a:r>
          </a:p>
        </p:txBody>
      </p:sp>
      <p:sp>
        <p:nvSpPr>
          <p:cNvPr id="7" name="Rectangle 6"/>
          <p:cNvSpPr/>
          <p:nvPr/>
        </p:nvSpPr>
        <p:spPr>
          <a:xfrm>
            <a:off x="2257614" y="4198596"/>
            <a:ext cx="2169427" cy="705646"/>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94014" y="4092749"/>
            <a:ext cx="1887224" cy="1015663"/>
          </a:xfrm>
          <a:prstGeom prst="rect">
            <a:avLst/>
          </a:prstGeom>
          <a:noFill/>
        </p:spPr>
        <p:txBody>
          <a:bodyPr wrap="square" rtlCol="0">
            <a:spAutoFit/>
          </a:bodyPr>
          <a:lstStyle/>
          <a:p>
            <a:pPr algn="ctr"/>
            <a:r>
              <a:rPr lang="en-US" sz="2000" b="1" dirty="0">
                <a:solidFill>
                  <a:srgbClr val="FF6600"/>
                </a:solidFill>
              </a:rPr>
              <a:t>Value Added / Gross Domestic Product at FC</a:t>
            </a:r>
          </a:p>
        </p:txBody>
      </p:sp>
    </p:spTree>
    <p:extLst>
      <p:ext uri="{BB962C8B-B14F-4D97-AF65-F5344CB8AC3E}">
        <p14:creationId xmlns:p14="http://schemas.microsoft.com/office/powerpoint/2010/main" val="317155778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1000" tmFilter="0, 0; .2, .5; .8, .5; 1, 0"/>
                                        <p:tgtEl>
                                          <p:spTgt spid="7"/>
                                        </p:tgtEl>
                                      </p:cBhvr>
                                    </p:animEffect>
                                    <p:animScale>
                                      <p:cBhvr>
                                        <p:cTn id="14" dur="500" autoRev="1" fill="hold"/>
                                        <p:tgtEl>
                                          <p:spTgt spid="7"/>
                                        </p:tgtEl>
                                      </p:cBhvr>
                                      <p:by x="105000" y="105000"/>
                                    </p:animScale>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Value Added</a:t>
            </a:r>
          </a:p>
        </p:txBody>
      </p:sp>
      <p:sp>
        <p:nvSpPr>
          <p:cNvPr id="9" name="TextBox 8"/>
          <p:cNvSpPr txBox="1"/>
          <p:nvPr/>
        </p:nvSpPr>
        <p:spPr>
          <a:xfrm>
            <a:off x="312029" y="4279205"/>
            <a:ext cx="6883600" cy="276999"/>
          </a:xfrm>
          <a:prstGeom prst="rect">
            <a:avLst/>
          </a:prstGeom>
          <a:noFill/>
        </p:spPr>
        <p:txBody>
          <a:bodyPr wrap="square" rtlCol="0">
            <a:spAutoFit/>
          </a:bodyPr>
          <a:lstStyle/>
          <a:p>
            <a:r>
              <a:rPr lang="en-US" sz="1200" i="1" dirty="0"/>
              <a:t>Million GHC</a:t>
            </a:r>
          </a:p>
        </p:txBody>
      </p:sp>
      <p:sp>
        <p:nvSpPr>
          <p:cNvPr id="13" name="Content Placeholder 2">
            <a:extLst>
              <a:ext uri="{FF2B5EF4-FFF2-40B4-BE49-F238E27FC236}">
                <a16:creationId xmlns="" xmlns:a16="http://schemas.microsoft.com/office/drawing/2014/main" id="{8827351F-347D-4BE0-93F6-DFFE8175FF4D}"/>
              </a:ext>
            </a:extLst>
          </p:cNvPr>
          <p:cNvSpPr>
            <a:spLocks noGrp="1"/>
          </p:cNvSpPr>
          <p:nvPr>
            <p:ph idx="1"/>
          </p:nvPr>
        </p:nvSpPr>
        <p:spPr>
          <a:xfrm>
            <a:off x="6649380" y="1728833"/>
            <a:ext cx="5542620" cy="4448130"/>
          </a:xfrm>
        </p:spPr>
        <p:txBody>
          <a:bodyPr>
            <a:noAutofit/>
          </a:bodyPr>
          <a:lstStyle/>
          <a:p>
            <a:r>
              <a:rPr lang="en-US" sz="1600" b="1" i="1" dirty="0"/>
              <a:t>Producers produce goods and services by combining the</a:t>
            </a:r>
            <a:r>
              <a:rPr lang="en-ZA" sz="1600" b="1" i="1" dirty="0"/>
              <a:t> </a:t>
            </a:r>
            <a:r>
              <a:rPr lang="en-US" sz="1600" b="1" i="1" dirty="0"/>
              <a:t>factors of production with intermediate inputs</a:t>
            </a:r>
          </a:p>
          <a:p>
            <a:pPr marL="0" indent="0">
              <a:buNone/>
            </a:pPr>
            <a:r>
              <a:rPr lang="en-US" sz="1600" b="1" i="1" dirty="0">
                <a:sym typeface="Wingdings"/>
              </a:rPr>
              <a:t> </a:t>
            </a:r>
            <a:r>
              <a:rPr lang="en-US" sz="1600" i="1" dirty="0"/>
              <a:t>Factors of production</a:t>
            </a:r>
            <a:endParaRPr lang="en-ZA" sz="1600" i="1" dirty="0"/>
          </a:p>
          <a:p>
            <a:pPr>
              <a:buFont typeface="Wingdings" charset="0"/>
              <a:buChar char="à"/>
            </a:pPr>
            <a:r>
              <a:rPr lang="en-US" sz="1600" i="1" dirty="0"/>
              <a:t>Producers pay wages, rents, and profits generated during the production </a:t>
            </a:r>
          </a:p>
          <a:p>
            <a:pPr marL="0" indent="0">
              <a:buNone/>
            </a:pPr>
            <a:r>
              <a:rPr lang="en-US" sz="1600" i="1" dirty="0"/>
              <a:t>	</a:t>
            </a:r>
            <a:r>
              <a:rPr lang="en-US" sz="1600" b="1" i="1" dirty="0">
                <a:solidFill>
                  <a:srgbClr val="FF6600"/>
                </a:solidFill>
              </a:rPr>
              <a:t>= value added (GDP at factor prices)</a:t>
            </a:r>
          </a:p>
          <a:p>
            <a:pPr marL="0" indent="0">
              <a:buNone/>
            </a:pPr>
            <a:r>
              <a:rPr lang="en-US" sz="1600" b="1" i="1" dirty="0">
                <a:solidFill>
                  <a:srgbClr val="FF6600"/>
                </a:solidFill>
              </a:rPr>
              <a:t>       2015 = ~GHC 122 billion</a:t>
            </a:r>
          </a:p>
          <a:p>
            <a:endParaRPr lang="en-US" sz="1600" b="1" i="1" dirty="0"/>
          </a:p>
          <a:p>
            <a:r>
              <a:rPr lang="en-US" sz="1600" b="1" i="1" dirty="0"/>
              <a:t>Indicates </a:t>
            </a:r>
            <a:r>
              <a:rPr lang="en-US" sz="1600" b="1" i="1" dirty="0" err="1"/>
              <a:t>labour</a:t>
            </a:r>
            <a:r>
              <a:rPr lang="en-US" sz="1600" b="1" i="1" dirty="0"/>
              <a:t>, land, capital intensities</a:t>
            </a:r>
          </a:p>
          <a:p>
            <a:pPr>
              <a:buFont typeface="Wingdings" charset="0"/>
              <a:buChar char="à"/>
            </a:pPr>
            <a:r>
              <a:rPr lang="en-US" sz="1600" i="1" dirty="0"/>
              <a:t>For example: Mining sector is very capital intensive; Agriculture is more </a:t>
            </a:r>
            <a:r>
              <a:rPr lang="en-US" sz="1600" i="1" dirty="0" err="1"/>
              <a:t>labour</a:t>
            </a:r>
            <a:r>
              <a:rPr lang="en-US" sz="1600" i="1" dirty="0"/>
              <a:t> intensive</a:t>
            </a:r>
          </a:p>
          <a:p>
            <a:pPr>
              <a:buFont typeface="Wingdings" charset="0"/>
              <a:buChar char="à"/>
            </a:pPr>
            <a:r>
              <a:rPr lang="en-ZA" sz="1600" i="1" dirty="0"/>
              <a:t>Expansions in agriculture would therefore directly favour labour incomes, while in mining they would favour capital incomes</a:t>
            </a:r>
          </a:p>
        </p:txBody>
      </p:sp>
      <p:pic>
        <p:nvPicPr>
          <p:cNvPr id="3" name="Picture 2"/>
          <p:cNvPicPr>
            <a:picLocks noChangeAspect="1"/>
          </p:cNvPicPr>
          <p:nvPr/>
        </p:nvPicPr>
        <p:blipFill>
          <a:blip r:embed="rId2"/>
          <a:stretch>
            <a:fillRect/>
          </a:stretch>
        </p:blipFill>
        <p:spPr>
          <a:xfrm>
            <a:off x="317707" y="3074135"/>
            <a:ext cx="5842000" cy="1155700"/>
          </a:xfrm>
          <a:prstGeom prst="rect">
            <a:avLst/>
          </a:prstGeom>
        </p:spPr>
      </p:pic>
    </p:spTree>
    <p:extLst>
      <p:ext uri="{BB962C8B-B14F-4D97-AF65-F5344CB8AC3E}">
        <p14:creationId xmlns:p14="http://schemas.microsoft.com/office/powerpoint/2010/main" val="22021772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2015 National Ghana SAM</a:t>
            </a:r>
          </a:p>
        </p:txBody>
      </p:sp>
      <p:pic>
        <p:nvPicPr>
          <p:cNvPr id="5" name="Picture 4"/>
          <p:cNvPicPr>
            <a:picLocks noChangeAspect="1"/>
          </p:cNvPicPr>
          <p:nvPr/>
        </p:nvPicPr>
        <p:blipFill>
          <a:blip r:embed="rId3"/>
          <a:stretch>
            <a:fillRect/>
          </a:stretch>
        </p:blipFill>
        <p:spPr>
          <a:xfrm>
            <a:off x="2328165" y="1634312"/>
            <a:ext cx="7417468" cy="4827241"/>
          </a:xfrm>
          <a:prstGeom prst="rect">
            <a:avLst/>
          </a:prstGeom>
        </p:spPr>
      </p:pic>
      <p:sp>
        <p:nvSpPr>
          <p:cNvPr id="6" name="TextBox 5"/>
          <p:cNvSpPr txBox="1"/>
          <p:nvPr/>
        </p:nvSpPr>
        <p:spPr>
          <a:xfrm>
            <a:off x="417855" y="6184452"/>
            <a:ext cx="6883600" cy="276999"/>
          </a:xfrm>
          <a:prstGeom prst="rect">
            <a:avLst/>
          </a:prstGeom>
          <a:noFill/>
        </p:spPr>
        <p:txBody>
          <a:bodyPr wrap="square" rtlCol="0">
            <a:spAutoFit/>
          </a:bodyPr>
          <a:lstStyle/>
          <a:p>
            <a:r>
              <a:rPr lang="en-US" sz="1200" i="1" dirty="0"/>
              <a:t>Million GHC</a:t>
            </a:r>
          </a:p>
        </p:txBody>
      </p:sp>
      <p:sp>
        <p:nvSpPr>
          <p:cNvPr id="7" name="Rectangle 6"/>
          <p:cNvSpPr/>
          <p:nvPr/>
        </p:nvSpPr>
        <p:spPr>
          <a:xfrm>
            <a:off x="2239977" y="4957164"/>
            <a:ext cx="7584173" cy="317541"/>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94014" y="5151218"/>
            <a:ext cx="1887224" cy="707886"/>
          </a:xfrm>
          <a:prstGeom prst="rect">
            <a:avLst/>
          </a:prstGeom>
          <a:noFill/>
        </p:spPr>
        <p:txBody>
          <a:bodyPr wrap="square" rtlCol="0">
            <a:spAutoFit/>
          </a:bodyPr>
          <a:lstStyle/>
          <a:p>
            <a:pPr algn="ctr"/>
            <a:r>
              <a:rPr lang="en-US" sz="2000" b="1" dirty="0">
                <a:solidFill>
                  <a:srgbClr val="FF6600"/>
                </a:solidFill>
              </a:rPr>
              <a:t>Household</a:t>
            </a:r>
          </a:p>
          <a:p>
            <a:pPr algn="ctr"/>
            <a:r>
              <a:rPr lang="en-US" sz="2000" b="1" dirty="0">
                <a:solidFill>
                  <a:srgbClr val="FF6600"/>
                </a:solidFill>
              </a:rPr>
              <a:t>Income</a:t>
            </a:r>
          </a:p>
        </p:txBody>
      </p:sp>
      <p:sp>
        <p:nvSpPr>
          <p:cNvPr id="9" name="Rectangle 8"/>
          <p:cNvSpPr/>
          <p:nvPr/>
        </p:nvSpPr>
        <p:spPr>
          <a:xfrm>
            <a:off x="7407797" y="1587704"/>
            <a:ext cx="529129" cy="5027730"/>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912339" y="1940527"/>
            <a:ext cx="1887224" cy="707886"/>
          </a:xfrm>
          <a:prstGeom prst="rect">
            <a:avLst/>
          </a:prstGeom>
          <a:noFill/>
        </p:spPr>
        <p:txBody>
          <a:bodyPr wrap="square" rtlCol="0">
            <a:spAutoFit/>
          </a:bodyPr>
          <a:lstStyle/>
          <a:p>
            <a:pPr algn="ctr"/>
            <a:r>
              <a:rPr lang="en-US" sz="2000" b="1" dirty="0">
                <a:solidFill>
                  <a:srgbClr val="FF6600"/>
                </a:solidFill>
              </a:rPr>
              <a:t>Household</a:t>
            </a:r>
          </a:p>
          <a:p>
            <a:pPr algn="ctr"/>
            <a:r>
              <a:rPr lang="en-US" sz="2000" b="1" dirty="0">
                <a:solidFill>
                  <a:srgbClr val="FF6600"/>
                </a:solidFill>
              </a:rPr>
              <a:t>Expenditure</a:t>
            </a:r>
          </a:p>
        </p:txBody>
      </p:sp>
    </p:spTree>
    <p:extLst>
      <p:ext uri="{BB962C8B-B14F-4D97-AF65-F5344CB8AC3E}">
        <p14:creationId xmlns:p14="http://schemas.microsoft.com/office/powerpoint/2010/main" val="122048048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1000" tmFilter="0, 0; .2, .5; .8, .5; 1, 0"/>
                                        <p:tgtEl>
                                          <p:spTgt spid="7"/>
                                        </p:tgtEl>
                                      </p:cBhvr>
                                    </p:animEffect>
                                    <p:animScale>
                                      <p:cBhvr>
                                        <p:cTn id="14" dur="500" autoRev="1" fill="hold"/>
                                        <p:tgtEl>
                                          <p:spTgt spid="7"/>
                                        </p:tgtEl>
                                      </p:cBhvr>
                                      <p:by x="105000" y="105000"/>
                                    </p:animScale>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par>
                          <p:cTn id="23" fill="hold">
                            <p:stCondLst>
                              <p:cond delay="2000"/>
                            </p:stCondLst>
                            <p:childTnLst>
                              <p:par>
                                <p:cTn id="24" presetID="26" presetClass="emph" presetSubtype="0" fill="hold" grpId="1" nodeType="afterEffect">
                                  <p:stCondLst>
                                    <p:cond delay="0"/>
                                  </p:stCondLst>
                                  <p:childTnLst>
                                    <p:animEffect transition="out" filter="fade">
                                      <p:cBhvr>
                                        <p:cTn id="25" dur="1000" tmFilter="0, 0; .2, .5; .8, .5; 1, 0"/>
                                        <p:tgtEl>
                                          <p:spTgt spid="9"/>
                                        </p:tgtEl>
                                      </p:cBhvr>
                                    </p:animEffect>
                                    <p:animScale>
                                      <p:cBhvr>
                                        <p:cTn id="26" dur="500" autoRev="1" fill="hold"/>
                                        <p:tgtEl>
                                          <p:spTgt spid="9"/>
                                        </p:tgtEl>
                                      </p:cBhvr>
                                      <p:by x="105000" y="105000"/>
                                    </p:animScale>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9" grpId="1"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90802" y="2628532"/>
            <a:ext cx="5545260" cy="3719631"/>
          </a:xfrm>
          <a:prstGeom prst="rect">
            <a:avLst/>
          </a:prstGeom>
        </p:spPr>
      </p:pic>
      <p:pic>
        <p:nvPicPr>
          <p:cNvPr id="5" name="Picture 4"/>
          <p:cNvPicPr>
            <a:picLocks noChangeAspect="1"/>
          </p:cNvPicPr>
          <p:nvPr/>
        </p:nvPicPr>
        <p:blipFill>
          <a:blip r:embed="rId4"/>
          <a:stretch>
            <a:fillRect/>
          </a:stretch>
        </p:blipFill>
        <p:spPr>
          <a:xfrm>
            <a:off x="423302" y="2642966"/>
            <a:ext cx="5573486" cy="3702527"/>
          </a:xfrm>
          <a:prstGeom prst="rect">
            <a:avLst/>
          </a:prstGeom>
        </p:spPr>
      </p:pic>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Households</a:t>
            </a:r>
          </a:p>
        </p:txBody>
      </p:sp>
      <p:sp>
        <p:nvSpPr>
          <p:cNvPr id="4" name="Content Placeholder 3"/>
          <p:cNvSpPr>
            <a:spLocks noGrp="1"/>
          </p:cNvSpPr>
          <p:nvPr>
            <p:ph idx="1"/>
          </p:nvPr>
        </p:nvSpPr>
        <p:spPr>
          <a:xfrm>
            <a:off x="423306" y="1869961"/>
            <a:ext cx="5573485" cy="617441"/>
          </a:xfrm>
          <a:noFill/>
        </p:spPr>
        <p:txBody>
          <a:bodyPr/>
          <a:lstStyle/>
          <a:p>
            <a:pPr marL="0" indent="0" algn="ctr">
              <a:buNone/>
            </a:pPr>
            <a:r>
              <a:rPr lang="en-US" dirty="0"/>
              <a:t>Income</a:t>
            </a:r>
          </a:p>
        </p:txBody>
      </p:sp>
      <p:sp>
        <p:nvSpPr>
          <p:cNvPr id="19" name="Content Placeholder 3"/>
          <p:cNvSpPr txBox="1">
            <a:spLocks/>
          </p:cNvSpPr>
          <p:nvPr/>
        </p:nvSpPr>
        <p:spPr>
          <a:xfrm>
            <a:off x="6166830" y="1863590"/>
            <a:ext cx="5573485" cy="617441"/>
          </a:xfrm>
          <a:prstGeom prst="rect">
            <a:avLst/>
          </a:prstGeom>
          <a:solidFill>
            <a:srgbClr val="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Wingdings" charset="2"/>
              <a:buChar char="Ø"/>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Lucida Grande"/>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Expenditure</a:t>
            </a:r>
          </a:p>
        </p:txBody>
      </p:sp>
    </p:spTree>
    <p:extLst>
      <p:ext uri="{BB962C8B-B14F-4D97-AF65-F5344CB8AC3E}">
        <p14:creationId xmlns:p14="http://schemas.microsoft.com/office/powerpoint/2010/main" val="27625740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2015 National Ghana SAM</a:t>
            </a:r>
          </a:p>
        </p:txBody>
      </p:sp>
      <p:pic>
        <p:nvPicPr>
          <p:cNvPr id="5" name="Picture 4"/>
          <p:cNvPicPr>
            <a:picLocks noChangeAspect="1"/>
          </p:cNvPicPr>
          <p:nvPr/>
        </p:nvPicPr>
        <p:blipFill>
          <a:blip r:embed="rId3"/>
          <a:stretch>
            <a:fillRect/>
          </a:stretch>
        </p:blipFill>
        <p:spPr>
          <a:xfrm>
            <a:off x="2328165" y="1634312"/>
            <a:ext cx="7417468" cy="4827241"/>
          </a:xfrm>
          <a:prstGeom prst="rect">
            <a:avLst/>
          </a:prstGeom>
        </p:spPr>
      </p:pic>
      <p:sp>
        <p:nvSpPr>
          <p:cNvPr id="6" name="TextBox 5"/>
          <p:cNvSpPr txBox="1"/>
          <p:nvPr/>
        </p:nvSpPr>
        <p:spPr>
          <a:xfrm>
            <a:off x="417855" y="6184452"/>
            <a:ext cx="6883600" cy="276999"/>
          </a:xfrm>
          <a:prstGeom prst="rect">
            <a:avLst/>
          </a:prstGeom>
          <a:noFill/>
        </p:spPr>
        <p:txBody>
          <a:bodyPr wrap="square" rtlCol="0">
            <a:spAutoFit/>
          </a:bodyPr>
          <a:lstStyle/>
          <a:p>
            <a:r>
              <a:rPr lang="en-US" sz="1200" i="1" dirty="0"/>
              <a:t>Million GHC</a:t>
            </a:r>
          </a:p>
        </p:txBody>
      </p:sp>
      <p:sp>
        <p:nvSpPr>
          <p:cNvPr id="7" name="Rectangle 6"/>
          <p:cNvSpPr/>
          <p:nvPr/>
        </p:nvSpPr>
        <p:spPr>
          <a:xfrm>
            <a:off x="2239977" y="5168856"/>
            <a:ext cx="7584173" cy="317541"/>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94014" y="5151218"/>
            <a:ext cx="1887224" cy="707886"/>
          </a:xfrm>
          <a:prstGeom prst="rect">
            <a:avLst/>
          </a:prstGeom>
          <a:noFill/>
        </p:spPr>
        <p:txBody>
          <a:bodyPr wrap="square" rtlCol="0">
            <a:spAutoFit/>
          </a:bodyPr>
          <a:lstStyle/>
          <a:p>
            <a:pPr algn="ctr"/>
            <a:r>
              <a:rPr lang="en-US" sz="2000" b="1" dirty="0">
                <a:solidFill>
                  <a:srgbClr val="FF6600"/>
                </a:solidFill>
              </a:rPr>
              <a:t>Government</a:t>
            </a:r>
          </a:p>
          <a:p>
            <a:pPr algn="ctr"/>
            <a:r>
              <a:rPr lang="en-US" sz="2000" b="1" dirty="0">
                <a:solidFill>
                  <a:srgbClr val="FF6600"/>
                </a:solidFill>
              </a:rPr>
              <a:t>Income</a:t>
            </a:r>
          </a:p>
        </p:txBody>
      </p:sp>
      <p:sp>
        <p:nvSpPr>
          <p:cNvPr id="9" name="Rectangle 8"/>
          <p:cNvSpPr/>
          <p:nvPr/>
        </p:nvSpPr>
        <p:spPr>
          <a:xfrm>
            <a:off x="7742919" y="1587704"/>
            <a:ext cx="529129" cy="5027730"/>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912339" y="1940527"/>
            <a:ext cx="1887224" cy="707886"/>
          </a:xfrm>
          <a:prstGeom prst="rect">
            <a:avLst/>
          </a:prstGeom>
          <a:noFill/>
        </p:spPr>
        <p:txBody>
          <a:bodyPr wrap="square" rtlCol="0">
            <a:spAutoFit/>
          </a:bodyPr>
          <a:lstStyle/>
          <a:p>
            <a:pPr algn="ctr"/>
            <a:r>
              <a:rPr lang="en-US" sz="2000" b="1" dirty="0">
                <a:solidFill>
                  <a:srgbClr val="FF6600"/>
                </a:solidFill>
              </a:rPr>
              <a:t>Government</a:t>
            </a:r>
          </a:p>
          <a:p>
            <a:pPr algn="ctr"/>
            <a:r>
              <a:rPr lang="en-US" sz="2000" b="1" dirty="0">
                <a:solidFill>
                  <a:srgbClr val="FF6600"/>
                </a:solidFill>
              </a:rPr>
              <a:t>Expenditure</a:t>
            </a:r>
          </a:p>
        </p:txBody>
      </p:sp>
    </p:spTree>
    <p:extLst>
      <p:ext uri="{BB962C8B-B14F-4D97-AF65-F5344CB8AC3E}">
        <p14:creationId xmlns:p14="http://schemas.microsoft.com/office/powerpoint/2010/main" val="393058321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1000" tmFilter="0, 0; .2, .5; .8, .5; 1, 0"/>
                                        <p:tgtEl>
                                          <p:spTgt spid="7"/>
                                        </p:tgtEl>
                                      </p:cBhvr>
                                    </p:animEffect>
                                    <p:animScale>
                                      <p:cBhvr>
                                        <p:cTn id="14" dur="500" autoRev="1" fill="hold"/>
                                        <p:tgtEl>
                                          <p:spTgt spid="7"/>
                                        </p:tgtEl>
                                      </p:cBhvr>
                                      <p:by x="105000" y="105000"/>
                                    </p:animScale>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par>
                          <p:cTn id="23" fill="hold">
                            <p:stCondLst>
                              <p:cond delay="2000"/>
                            </p:stCondLst>
                            <p:childTnLst>
                              <p:par>
                                <p:cTn id="24" presetID="26" presetClass="emph" presetSubtype="0" fill="hold" grpId="1" nodeType="afterEffect">
                                  <p:stCondLst>
                                    <p:cond delay="0"/>
                                  </p:stCondLst>
                                  <p:childTnLst>
                                    <p:animEffect transition="out" filter="fade">
                                      <p:cBhvr>
                                        <p:cTn id="25" dur="1000" tmFilter="0, 0; .2, .5; .8, .5; 1, 0"/>
                                        <p:tgtEl>
                                          <p:spTgt spid="9"/>
                                        </p:tgtEl>
                                      </p:cBhvr>
                                    </p:animEffect>
                                    <p:animScale>
                                      <p:cBhvr>
                                        <p:cTn id="26" dur="500" autoRev="1" fill="hold"/>
                                        <p:tgtEl>
                                          <p:spTgt spid="9"/>
                                        </p:tgtEl>
                                      </p:cBhvr>
                                      <p:by x="105000" y="105000"/>
                                    </p:animScale>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9" grpId="1"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p:cNvSpPr txBox="1">
            <a:spLocks/>
          </p:cNvSpPr>
          <p:nvPr/>
        </p:nvSpPr>
        <p:spPr>
          <a:xfrm>
            <a:off x="505155" y="6240559"/>
            <a:ext cx="11259133" cy="61744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Wingdings" charset="2"/>
              <a:buChar char="Ø"/>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Lucida Grande"/>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Total = 31 607		    	</a:t>
            </a:r>
          </a:p>
        </p:txBody>
      </p:sp>
      <p:sp>
        <p:nvSpPr>
          <p:cNvPr id="29" name="Content Placeholder 3"/>
          <p:cNvSpPr txBox="1">
            <a:spLocks/>
          </p:cNvSpPr>
          <p:nvPr/>
        </p:nvSpPr>
        <p:spPr>
          <a:xfrm>
            <a:off x="516453" y="6240559"/>
            <a:ext cx="11259133" cy="61744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Wingdings" charset="2"/>
              <a:buChar char="Ø"/>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Lucida Grande"/>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Total = 34 660</a:t>
            </a:r>
          </a:p>
        </p:txBody>
      </p:sp>
      <p:pic>
        <p:nvPicPr>
          <p:cNvPr id="4" name="Picture 3"/>
          <p:cNvPicPr>
            <a:picLocks noChangeAspect="1"/>
          </p:cNvPicPr>
          <p:nvPr/>
        </p:nvPicPr>
        <p:blipFill>
          <a:blip r:embed="rId3"/>
          <a:stretch>
            <a:fillRect/>
          </a:stretch>
        </p:blipFill>
        <p:spPr>
          <a:xfrm>
            <a:off x="331530" y="2204931"/>
            <a:ext cx="5959451" cy="3951835"/>
          </a:xfrm>
          <a:prstGeom prst="rect">
            <a:avLst/>
          </a:prstGeom>
          <a:ln>
            <a:noFill/>
          </a:ln>
        </p:spPr>
      </p:pic>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Government</a:t>
            </a:r>
          </a:p>
        </p:txBody>
      </p:sp>
      <p:sp>
        <p:nvSpPr>
          <p:cNvPr id="16" name="Content Placeholder 3"/>
          <p:cNvSpPr>
            <a:spLocks noGrp="1"/>
          </p:cNvSpPr>
          <p:nvPr>
            <p:ph idx="1"/>
          </p:nvPr>
        </p:nvSpPr>
        <p:spPr>
          <a:xfrm>
            <a:off x="423306" y="1693551"/>
            <a:ext cx="5573485" cy="617441"/>
          </a:xfrm>
          <a:noFill/>
        </p:spPr>
        <p:txBody>
          <a:bodyPr/>
          <a:lstStyle/>
          <a:p>
            <a:pPr marL="0" indent="0" algn="ctr">
              <a:buNone/>
            </a:pPr>
            <a:r>
              <a:rPr lang="en-US" dirty="0"/>
              <a:t>Income</a:t>
            </a:r>
          </a:p>
        </p:txBody>
      </p:sp>
      <p:sp>
        <p:nvSpPr>
          <p:cNvPr id="17" name="Content Placeholder 3"/>
          <p:cNvSpPr txBox="1">
            <a:spLocks/>
          </p:cNvSpPr>
          <p:nvPr/>
        </p:nvSpPr>
        <p:spPr>
          <a:xfrm>
            <a:off x="6166830" y="1687180"/>
            <a:ext cx="5573485" cy="617441"/>
          </a:xfrm>
          <a:prstGeom prst="rect">
            <a:avLst/>
          </a:prstGeom>
          <a:solidFill>
            <a:srgbClr val="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Wingdings" charset="2"/>
              <a:buChar char="Ø"/>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Lucida Grande"/>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Expenditure</a:t>
            </a:r>
          </a:p>
        </p:txBody>
      </p:sp>
      <p:pic>
        <p:nvPicPr>
          <p:cNvPr id="5" name="Picture 4"/>
          <p:cNvPicPr>
            <a:picLocks noChangeAspect="1"/>
          </p:cNvPicPr>
          <p:nvPr/>
        </p:nvPicPr>
        <p:blipFill>
          <a:blip r:embed="rId4"/>
          <a:stretch>
            <a:fillRect/>
          </a:stretch>
        </p:blipFill>
        <p:spPr>
          <a:xfrm>
            <a:off x="6067337" y="2197264"/>
            <a:ext cx="5996789" cy="3977143"/>
          </a:xfrm>
          <a:prstGeom prst="rect">
            <a:avLst/>
          </a:prstGeom>
          <a:ln>
            <a:solidFill>
              <a:srgbClr val="FFFFFF"/>
            </a:solidFill>
          </a:ln>
        </p:spPr>
      </p:pic>
      <p:cxnSp>
        <p:nvCxnSpPr>
          <p:cNvPr id="7" name="Straight Arrow Connector 6"/>
          <p:cNvCxnSpPr/>
          <p:nvPr/>
        </p:nvCxnSpPr>
        <p:spPr>
          <a:xfrm flipH="1">
            <a:off x="7319609" y="6474305"/>
            <a:ext cx="582043" cy="0"/>
          </a:xfrm>
          <a:prstGeom prst="straightConnector1">
            <a:avLst/>
          </a:prstGeom>
          <a:ln w="28575" cmpd="sng">
            <a:solidFill>
              <a:srgbClr val="70AD47"/>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709243" y="6527228"/>
            <a:ext cx="476215" cy="1"/>
          </a:xfrm>
          <a:prstGeom prst="straightConnector1">
            <a:avLst/>
          </a:prstGeom>
          <a:ln w="28575" cmpd="sng">
            <a:solidFill>
              <a:srgbClr val="70AD47"/>
            </a:solidFill>
            <a:tailEnd type="arrow"/>
          </a:ln>
        </p:spPr>
        <p:style>
          <a:lnRef idx="2">
            <a:schemeClr val="accent1"/>
          </a:lnRef>
          <a:fillRef idx="0">
            <a:schemeClr val="accent1"/>
          </a:fillRef>
          <a:effectRef idx="1">
            <a:schemeClr val="accent1"/>
          </a:effectRef>
          <a:fontRef idx="minor">
            <a:schemeClr val="tx1"/>
          </a:fontRef>
        </p:style>
      </p:cxnSp>
      <p:sp>
        <p:nvSpPr>
          <p:cNvPr id="28" name="Content Placeholder 3"/>
          <p:cNvSpPr txBox="1">
            <a:spLocks/>
          </p:cNvSpPr>
          <p:nvPr/>
        </p:nvSpPr>
        <p:spPr>
          <a:xfrm>
            <a:off x="5291284" y="5786301"/>
            <a:ext cx="1957775" cy="1071699"/>
          </a:xfrm>
          <a:prstGeom prst="rect">
            <a:avLst/>
          </a:prstGeom>
          <a:solidFill>
            <a:schemeClr val="accent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Wingdings" charset="2"/>
              <a:buChar char="Ø"/>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Lucida Grande"/>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Deficit</a:t>
            </a:r>
          </a:p>
          <a:p>
            <a:pPr marL="0" indent="0" algn="ctr">
              <a:buNone/>
            </a:pPr>
            <a:r>
              <a:rPr lang="en-US" dirty="0"/>
              <a:t>3 053</a:t>
            </a:r>
          </a:p>
        </p:txBody>
      </p:sp>
    </p:spTree>
    <p:extLst>
      <p:ext uri="{BB962C8B-B14F-4D97-AF65-F5344CB8AC3E}">
        <p14:creationId xmlns:p14="http://schemas.microsoft.com/office/powerpoint/2010/main" val="41745695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p:txBody>
          <a:bodyPr>
            <a:normAutofit/>
          </a:bodyPr>
          <a:lstStyle/>
          <a:p>
            <a:r>
              <a:rPr lang="en-US" dirty="0"/>
              <a:t>   Outline of the Presentation</a:t>
            </a:r>
            <a:endParaRPr lang="en-US" b="1" dirty="0"/>
          </a:p>
        </p:txBody>
      </p:sp>
      <p:sp>
        <p:nvSpPr>
          <p:cNvPr id="3" name="Content Placeholder 2">
            <a:extLst>
              <a:ext uri="{FF2B5EF4-FFF2-40B4-BE49-F238E27FC236}">
                <a16:creationId xmlns="" xmlns:a16="http://schemas.microsoft.com/office/drawing/2014/main" id="{D7CB0F70-E56B-4911-8F05-2C8D1E4BFE13}"/>
              </a:ext>
            </a:extLst>
          </p:cNvPr>
          <p:cNvSpPr>
            <a:spLocks noGrp="1"/>
          </p:cNvSpPr>
          <p:nvPr>
            <p:ph idx="1"/>
          </p:nvPr>
        </p:nvSpPr>
        <p:spPr/>
        <p:txBody>
          <a:bodyPr>
            <a:noAutofit/>
          </a:bodyPr>
          <a:lstStyle/>
          <a:p>
            <a:pPr marL="342900" lvl="1" indent="-342900">
              <a:lnSpc>
                <a:spcPct val="120000"/>
              </a:lnSpc>
              <a:buClr>
                <a:schemeClr val="tx2"/>
              </a:buClr>
            </a:pPr>
            <a:endParaRPr lang="en-ZA" b="1" dirty="0"/>
          </a:p>
          <a:p>
            <a:pPr marL="342900" lvl="1" indent="-342900">
              <a:lnSpc>
                <a:spcPct val="120000"/>
              </a:lnSpc>
              <a:buClr>
                <a:schemeClr val="tx2"/>
              </a:buClr>
            </a:pPr>
            <a:r>
              <a:rPr lang="en-ZA" b="1" dirty="0"/>
              <a:t>Overview</a:t>
            </a:r>
            <a:endParaRPr lang="en-ZA" sz="2800" dirty="0"/>
          </a:p>
          <a:p>
            <a:pPr marL="342900" lvl="1" indent="-342900">
              <a:lnSpc>
                <a:spcPct val="120000"/>
              </a:lnSpc>
              <a:buClr>
                <a:schemeClr val="tx2"/>
              </a:buClr>
            </a:pPr>
            <a:r>
              <a:rPr lang="en-US" b="1" dirty="0"/>
              <a:t>Introduction of the 2015 Ghana SAM </a:t>
            </a:r>
          </a:p>
          <a:p>
            <a:pPr marL="342900" lvl="1" indent="-342900">
              <a:lnSpc>
                <a:spcPct val="120000"/>
              </a:lnSpc>
              <a:buClr>
                <a:schemeClr val="tx2"/>
              </a:buClr>
            </a:pPr>
            <a:r>
              <a:rPr lang="en-US" b="1" dirty="0"/>
              <a:t>Questions and answers</a:t>
            </a:r>
          </a:p>
          <a:p>
            <a:pPr marL="342900" lvl="1" indent="-342900">
              <a:lnSpc>
                <a:spcPct val="120000"/>
              </a:lnSpc>
              <a:buClr>
                <a:schemeClr val="tx2"/>
              </a:buClr>
            </a:pPr>
            <a:r>
              <a:rPr lang="en-US" b="1" dirty="0"/>
              <a:t>Way forward</a:t>
            </a:r>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286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2015 National Ghana SAM</a:t>
            </a:r>
          </a:p>
        </p:txBody>
      </p:sp>
      <p:pic>
        <p:nvPicPr>
          <p:cNvPr id="5" name="Picture 4"/>
          <p:cNvPicPr>
            <a:picLocks noChangeAspect="1"/>
          </p:cNvPicPr>
          <p:nvPr/>
        </p:nvPicPr>
        <p:blipFill>
          <a:blip r:embed="rId3"/>
          <a:stretch>
            <a:fillRect/>
          </a:stretch>
        </p:blipFill>
        <p:spPr>
          <a:xfrm>
            <a:off x="2328165" y="1634312"/>
            <a:ext cx="7417468" cy="4827241"/>
          </a:xfrm>
          <a:prstGeom prst="rect">
            <a:avLst/>
          </a:prstGeom>
        </p:spPr>
      </p:pic>
      <p:sp>
        <p:nvSpPr>
          <p:cNvPr id="6" name="TextBox 5"/>
          <p:cNvSpPr txBox="1"/>
          <p:nvPr/>
        </p:nvSpPr>
        <p:spPr>
          <a:xfrm>
            <a:off x="417855" y="6184452"/>
            <a:ext cx="6883600" cy="276999"/>
          </a:xfrm>
          <a:prstGeom prst="rect">
            <a:avLst/>
          </a:prstGeom>
          <a:noFill/>
        </p:spPr>
        <p:txBody>
          <a:bodyPr wrap="square" rtlCol="0">
            <a:spAutoFit/>
          </a:bodyPr>
          <a:lstStyle/>
          <a:p>
            <a:r>
              <a:rPr lang="en-US" sz="1200" i="1" dirty="0"/>
              <a:t>Million GHC</a:t>
            </a:r>
          </a:p>
        </p:txBody>
      </p:sp>
      <p:sp>
        <p:nvSpPr>
          <p:cNvPr id="7" name="Rectangle 6"/>
          <p:cNvSpPr/>
          <p:nvPr/>
        </p:nvSpPr>
        <p:spPr>
          <a:xfrm>
            <a:off x="2239977" y="5980342"/>
            <a:ext cx="7584173" cy="317541"/>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94014" y="5151218"/>
            <a:ext cx="1887224" cy="707886"/>
          </a:xfrm>
          <a:prstGeom prst="rect">
            <a:avLst/>
          </a:prstGeom>
          <a:noFill/>
        </p:spPr>
        <p:txBody>
          <a:bodyPr wrap="square" rtlCol="0">
            <a:spAutoFit/>
          </a:bodyPr>
          <a:lstStyle/>
          <a:p>
            <a:pPr algn="ctr"/>
            <a:r>
              <a:rPr lang="en-US" sz="2000" b="1" dirty="0">
                <a:solidFill>
                  <a:srgbClr val="FF6600"/>
                </a:solidFill>
              </a:rPr>
              <a:t>Foreign payments</a:t>
            </a:r>
          </a:p>
        </p:txBody>
      </p:sp>
      <p:sp>
        <p:nvSpPr>
          <p:cNvPr id="9" name="Rectangle 8"/>
          <p:cNvSpPr/>
          <p:nvPr/>
        </p:nvSpPr>
        <p:spPr>
          <a:xfrm>
            <a:off x="9065760" y="1499499"/>
            <a:ext cx="423310" cy="5027730"/>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912339" y="1940527"/>
            <a:ext cx="1887224" cy="400110"/>
          </a:xfrm>
          <a:prstGeom prst="rect">
            <a:avLst/>
          </a:prstGeom>
          <a:noFill/>
        </p:spPr>
        <p:txBody>
          <a:bodyPr wrap="square" rtlCol="0">
            <a:spAutoFit/>
          </a:bodyPr>
          <a:lstStyle/>
          <a:p>
            <a:pPr algn="ctr"/>
            <a:r>
              <a:rPr lang="en-US" sz="2000" b="1" dirty="0">
                <a:solidFill>
                  <a:srgbClr val="FF6600"/>
                </a:solidFill>
              </a:rPr>
              <a:t>Foreign receipts</a:t>
            </a:r>
          </a:p>
        </p:txBody>
      </p:sp>
    </p:spTree>
    <p:extLst>
      <p:ext uri="{BB962C8B-B14F-4D97-AF65-F5344CB8AC3E}">
        <p14:creationId xmlns:p14="http://schemas.microsoft.com/office/powerpoint/2010/main" val="412021711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6" presetClass="emph" presetSubtype="0" fill="hold" grpId="1" nodeType="afterEffect">
                                  <p:stCondLst>
                                    <p:cond delay="0"/>
                                  </p:stCondLst>
                                  <p:childTnLst>
                                    <p:animEffect transition="out" filter="fade">
                                      <p:cBhvr>
                                        <p:cTn id="13" dur="1000" tmFilter="0, 0; .2, .5; .8, .5; 1, 0"/>
                                        <p:tgtEl>
                                          <p:spTgt spid="7"/>
                                        </p:tgtEl>
                                      </p:cBhvr>
                                    </p:animEffect>
                                    <p:animScale>
                                      <p:cBhvr>
                                        <p:cTn id="14" dur="500" autoRev="1" fill="hold"/>
                                        <p:tgtEl>
                                          <p:spTgt spid="7"/>
                                        </p:tgtEl>
                                      </p:cBhvr>
                                      <p:by x="105000" y="105000"/>
                                    </p:animScale>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par>
                          <p:cTn id="23" fill="hold">
                            <p:stCondLst>
                              <p:cond delay="2000"/>
                            </p:stCondLst>
                            <p:childTnLst>
                              <p:par>
                                <p:cTn id="24" presetID="26" presetClass="emph" presetSubtype="0" fill="hold" grpId="1" nodeType="afterEffect">
                                  <p:stCondLst>
                                    <p:cond delay="0"/>
                                  </p:stCondLst>
                                  <p:childTnLst>
                                    <p:animEffect transition="out" filter="fade">
                                      <p:cBhvr>
                                        <p:cTn id="25" dur="1000" tmFilter="0, 0; .2, .5; .8, .5; 1, 0"/>
                                        <p:tgtEl>
                                          <p:spTgt spid="9"/>
                                        </p:tgtEl>
                                      </p:cBhvr>
                                    </p:animEffect>
                                    <p:animScale>
                                      <p:cBhvr>
                                        <p:cTn id="26" dur="500" autoRev="1" fill="hold"/>
                                        <p:tgtEl>
                                          <p:spTgt spid="9"/>
                                        </p:tgtEl>
                                      </p:cBhvr>
                                      <p:by x="105000" y="105000"/>
                                    </p:animScale>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9" grpId="1"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35332" y="2691216"/>
            <a:ext cx="5415367" cy="3730165"/>
          </a:xfrm>
          <a:prstGeom prst="rect">
            <a:avLst/>
          </a:prstGeom>
        </p:spPr>
      </p:pic>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Foreign receipts and payments</a:t>
            </a:r>
          </a:p>
        </p:txBody>
      </p:sp>
      <p:sp>
        <p:nvSpPr>
          <p:cNvPr id="16" name="Content Placeholder 3"/>
          <p:cNvSpPr>
            <a:spLocks noGrp="1"/>
          </p:cNvSpPr>
          <p:nvPr>
            <p:ph idx="1"/>
          </p:nvPr>
        </p:nvSpPr>
        <p:spPr>
          <a:xfrm>
            <a:off x="423306" y="1869961"/>
            <a:ext cx="5573485" cy="617441"/>
          </a:xfrm>
          <a:noFill/>
        </p:spPr>
        <p:txBody>
          <a:bodyPr/>
          <a:lstStyle/>
          <a:p>
            <a:pPr marL="0" indent="0" algn="ctr">
              <a:buNone/>
            </a:pPr>
            <a:r>
              <a:rPr lang="en-US" dirty="0"/>
              <a:t>Trade</a:t>
            </a:r>
          </a:p>
        </p:txBody>
      </p:sp>
      <p:sp>
        <p:nvSpPr>
          <p:cNvPr id="17" name="Content Placeholder 3"/>
          <p:cNvSpPr txBox="1">
            <a:spLocks/>
          </p:cNvSpPr>
          <p:nvPr/>
        </p:nvSpPr>
        <p:spPr>
          <a:xfrm>
            <a:off x="6166830" y="1863590"/>
            <a:ext cx="5573485" cy="617441"/>
          </a:xfrm>
          <a:prstGeom prst="rect">
            <a:avLst/>
          </a:prstGeom>
          <a:solidFill>
            <a:srgbClr val="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Wingdings" charset="2"/>
              <a:buChar char="Ø"/>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Lucida Grande"/>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Current Account</a:t>
            </a:r>
          </a:p>
        </p:txBody>
      </p:sp>
      <p:pic>
        <p:nvPicPr>
          <p:cNvPr id="6" name="Picture 5"/>
          <p:cNvPicPr>
            <a:picLocks noChangeAspect="1"/>
          </p:cNvPicPr>
          <p:nvPr/>
        </p:nvPicPr>
        <p:blipFill>
          <a:blip r:embed="rId4"/>
          <a:stretch>
            <a:fillRect/>
          </a:stretch>
        </p:blipFill>
        <p:spPr>
          <a:xfrm>
            <a:off x="405665" y="2655933"/>
            <a:ext cx="5512811" cy="3797286"/>
          </a:xfrm>
          <a:prstGeom prst="rect">
            <a:avLst/>
          </a:prstGeom>
        </p:spPr>
      </p:pic>
      <p:sp>
        <p:nvSpPr>
          <p:cNvPr id="18" name="Content Placeholder 3"/>
          <p:cNvSpPr txBox="1">
            <a:spLocks/>
          </p:cNvSpPr>
          <p:nvPr/>
        </p:nvSpPr>
        <p:spPr>
          <a:xfrm>
            <a:off x="8995184" y="846777"/>
            <a:ext cx="2804380" cy="1040827"/>
          </a:xfrm>
          <a:prstGeom prst="rect">
            <a:avLst/>
          </a:prstGeom>
          <a:solidFill>
            <a:schemeClr val="accent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Wingdings" charset="2"/>
              <a:buChar char="Ø"/>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Lucida Grande"/>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Current account balance</a:t>
            </a:r>
          </a:p>
          <a:p>
            <a:pPr marL="0" indent="0" algn="ctr">
              <a:buNone/>
            </a:pPr>
            <a:r>
              <a:rPr lang="en-US" sz="2000" dirty="0"/>
              <a:t>= -6% of GDP</a:t>
            </a:r>
          </a:p>
        </p:txBody>
      </p:sp>
      <p:cxnSp>
        <p:nvCxnSpPr>
          <p:cNvPr id="20" name="Straight Arrow Connector 19"/>
          <p:cNvCxnSpPr>
            <a:endCxn id="18" idx="2"/>
          </p:cNvCxnSpPr>
          <p:nvPr/>
        </p:nvCxnSpPr>
        <p:spPr>
          <a:xfrm flipV="1">
            <a:off x="10229816" y="1887604"/>
            <a:ext cx="167558" cy="1217242"/>
          </a:xfrm>
          <a:prstGeom prst="straightConnector1">
            <a:avLst/>
          </a:prstGeom>
          <a:ln w="28575"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9" name="Content Placeholder 3"/>
          <p:cNvSpPr txBox="1">
            <a:spLocks/>
          </p:cNvSpPr>
          <p:nvPr/>
        </p:nvSpPr>
        <p:spPr>
          <a:xfrm>
            <a:off x="9753598" y="2092929"/>
            <a:ext cx="2403125" cy="853144"/>
          </a:xfrm>
          <a:prstGeom prst="rect">
            <a:avLst/>
          </a:prstGeom>
          <a:solidFill>
            <a:schemeClr val="accent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Wingdings" charset="2"/>
              <a:buChar char="Ø"/>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Lucida Grande"/>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Foreign savings</a:t>
            </a:r>
          </a:p>
          <a:p>
            <a:pPr marL="0" indent="0" algn="ctr">
              <a:buNone/>
            </a:pPr>
            <a:r>
              <a:rPr lang="en-US" sz="2000" dirty="0"/>
              <a:t>= 8 643</a:t>
            </a:r>
          </a:p>
        </p:txBody>
      </p:sp>
    </p:spTree>
    <p:extLst>
      <p:ext uri="{BB962C8B-B14F-4D97-AF65-F5344CB8AC3E}">
        <p14:creationId xmlns:p14="http://schemas.microsoft.com/office/powerpoint/2010/main" val="30853485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Regional SAM</a:t>
            </a:r>
          </a:p>
        </p:txBody>
      </p:sp>
      <p:sp>
        <p:nvSpPr>
          <p:cNvPr id="3" name="Content Placeholder 2">
            <a:extLst>
              <a:ext uri="{FF2B5EF4-FFF2-40B4-BE49-F238E27FC236}">
                <a16:creationId xmlns="" xmlns:a16="http://schemas.microsoft.com/office/drawing/2014/main" id="{8827351F-347D-4BE0-93F6-DFFE8175FF4D}"/>
              </a:ext>
            </a:extLst>
          </p:cNvPr>
          <p:cNvSpPr>
            <a:spLocks noGrp="1"/>
          </p:cNvSpPr>
          <p:nvPr>
            <p:ph idx="1"/>
          </p:nvPr>
        </p:nvSpPr>
        <p:spPr/>
        <p:txBody>
          <a:bodyPr>
            <a:noAutofit/>
          </a:bodyPr>
          <a:lstStyle/>
          <a:p>
            <a:pPr>
              <a:lnSpc>
                <a:spcPct val="120000"/>
              </a:lnSpc>
              <a:buFont typeface="Wingdings" charset="2"/>
              <a:buChar char="Ø"/>
            </a:pPr>
            <a:r>
              <a:rPr lang="en-US" sz="2000" b="1" dirty="0"/>
              <a:t>A preliminary regional SAM has also been produced; not currently part of the official release</a:t>
            </a:r>
          </a:p>
          <a:p>
            <a:pPr>
              <a:lnSpc>
                <a:spcPct val="120000"/>
              </a:lnSpc>
              <a:buFont typeface="Wingdings" charset="2"/>
              <a:buChar char="Ø"/>
            </a:pPr>
            <a:r>
              <a:rPr lang="en-US" sz="2000" b="1" dirty="0"/>
              <a:t>The regional SAM follows same macroeconomic structure as national SAM</a:t>
            </a:r>
          </a:p>
          <a:p>
            <a:pPr>
              <a:lnSpc>
                <a:spcPct val="120000"/>
              </a:lnSpc>
              <a:buFont typeface="Wingdings" charset="2"/>
              <a:buChar char="Ø"/>
            </a:pPr>
            <a:r>
              <a:rPr lang="en-US" sz="2000" b="1" dirty="0"/>
              <a:t>But disaggregates households, factors of production, and activities by “north” and “south”</a:t>
            </a:r>
          </a:p>
          <a:p>
            <a:pPr>
              <a:lnSpc>
                <a:spcPct val="120000"/>
              </a:lnSpc>
              <a:buFont typeface="Wingdings" charset="2"/>
              <a:buChar char="Ø"/>
            </a:pPr>
            <a:r>
              <a:rPr lang="en-US" sz="2000" b="1" dirty="0"/>
              <a:t>Useful for analyses of policies targeted towards northern area development; also captures inter-regional linkages (or spillover effects)  </a:t>
            </a:r>
          </a:p>
        </p:txBody>
      </p:sp>
    </p:spTree>
    <p:extLst>
      <p:ext uri="{BB962C8B-B14F-4D97-AF65-F5344CB8AC3E}">
        <p14:creationId xmlns:p14="http://schemas.microsoft.com/office/powerpoint/2010/main" val="2498371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a:xfrm>
            <a:off x="-264" y="2835351"/>
            <a:ext cx="12192000" cy="1187297"/>
          </a:xfrm>
        </p:spPr>
        <p:txBody>
          <a:bodyPr/>
          <a:lstStyle/>
          <a:p>
            <a:pPr algn="ctr"/>
            <a:r>
              <a:rPr lang="en-US" dirty="0"/>
              <a:t>Q &amp; A</a:t>
            </a:r>
            <a:endParaRPr lang="en-US" b="1" dirty="0"/>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382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a:xfrm>
            <a:off x="-264" y="2835351"/>
            <a:ext cx="12192000" cy="1187297"/>
          </a:xfrm>
        </p:spPr>
        <p:txBody>
          <a:bodyPr/>
          <a:lstStyle/>
          <a:p>
            <a:pPr algn="ctr"/>
            <a:r>
              <a:rPr lang="en-US" dirty="0"/>
              <a:t>Way forward</a:t>
            </a:r>
            <a:endParaRPr lang="en-US" b="1" dirty="0"/>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3187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E9702C-A63F-4391-B88B-629514AB2603}"/>
              </a:ext>
            </a:extLst>
          </p:cNvPr>
          <p:cNvSpPr>
            <a:spLocks noGrp="1"/>
          </p:cNvSpPr>
          <p:nvPr>
            <p:ph type="title"/>
          </p:nvPr>
        </p:nvSpPr>
        <p:spPr/>
        <p:txBody>
          <a:bodyPr/>
          <a:lstStyle/>
          <a:p>
            <a:r>
              <a:rPr lang="en-US" b="1" dirty="0"/>
              <a:t>   Way forward</a:t>
            </a:r>
          </a:p>
        </p:txBody>
      </p:sp>
      <p:sp>
        <p:nvSpPr>
          <p:cNvPr id="3" name="Content Placeholder 2">
            <a:extLst>
              <a:ext uri="{FF2B5EF4-FFF2-40B4-BE49-F238E27FC236}">
                <a16:creationId xmlns="" xmlns:a16="http://schemas.microsoft.com/office/drawing/2014/main" id="{CD1A8EC8-4CE8-4C2E-943F-B0CFEF128C06}"/>
              </a:ext>
            </a:extLst>
          </p:cNvPr>
          <p:cNvSpPr>
            <a:spLocks noGrp="1"/>
          </p:cNvSpPr>
          <p:nvPr>
            <p:ph idx="1"/>
          </p:nvPr>
        </p:nvSpPr>
        <p:spPr>
          <a:xfrm>
            <a:off x="838200" y="1728832"/>
            <a:ext cx="10515600" cy="4946287"/>
          </a:xfrm>
        </p:spPr>
        <p:txBody>
          <a:bodyPr>
            <a:normAutofit fontScale="92500" lnSpcReduction="20000"/>
          </a:bodyPr>
          <a:lstStyle/>
          <a:p>
            <a:pPr>
              <a:lnSpc>
                <a:spcPct val="120000"/>
              </a:lnSpc>
            </a:pPr>
            <a:r>
              <a:rPr lang="en-US" sz="2000" b="1" dirty="0"/>
              <a:t>2015 National Ghana SAM and documentation available online</a:t>
            </a:r>
          </a:p>
          <a:p>
            <a:pPr marL="914400" lvl="2" indent="0">
              <a:lnSpc>
                <a:spcPct val="120000"/>
              </a:lnSpc>
              <a:buNone/>
            </a:pPr>
            <a:r>
              <a:rPr lang="en-US" sz="2200" b="1" i="1" dirty="0">
                <a:solidFill>
                  <a:srgbClr val="FF0000"/>
                </a:solidFill>
              </a:rPr>
              <a:t>www.statsghana.gov.gh</a:t>
            </a:r>
          </a:p>
          <a:p>
            <a:pPr>
              <a:lnSpc>
                <a:spcPct val="120000"/>
              </a:lnSpc>
            </a:pPr>
            <a:r>
              <a:rPr lang="en-US" sz="2000" b="1" dirty="0"/>
              <a:t>Significant new data releases in 2018</a:t>
            </a:r>
          </a:p>
          <a:p>
            <a:pPr lvl="2">
              <a:lnSpc>
                <a:spcPct val="120000"/>
              </a:lnSpc>
            </a:pPr>
            <a:r>
              <a:rPr lang="en-US" dirty="0"/>
              <a:t>Ghana Living Standard Survey 2016/17 (GLSS7) (June 2018)</a:t>
            </a:r>
          </a:p>
          <a:p>
            <a:pPr lvl="2">
              <a:lnSpc>
                <a:spcPct val="120000"/>
              </a:lnSpc>
            </a:pPr>
            <a:r>
              <a:rPr lang="en-US" dirty="0"/>
              <a:t>GDP rebasing exercise (May 2018)</a:t>
            </a:r>
          </a:p>
          <a:p>
            <a:pPr lvl="2">
              <a:lnSpc>
                <a:spcPct val="120000"/>
              </a:lnSpc>
            </a:pPr>
            <a:r>
              <a:rPr lang="en-US" dirty="0"/>
              <a:t>New Supply and Use Tables (May 2018)</a:t>
            </a:r>
          </a:p>
          <a:p>
            <a:pPr lvl="2">
              <a:lnSpc>
                <a:spcPct val="120000"/>
              </a:lnSpc>
            </a:pPr>
            <a:r>
              <a:rPr lang="en-US" dirty="0"/>
              <a:t>Agricultural Census (Phase 2: Production Estimates) (October 2018)</a:t>
            </a:r>
          </a:p>
          <a:p>
            <a:pPr>
              <a:lnSpc>
                <a:spcPct val="120000"/>
              </a:lnSpc>
            </a:pPr>
            <a:r>
              <a:rPr lang="en-US" sz="2000" b="1" dirty="0"/>
              <a:t>New data warrants SAM update</a:t>
            </a:r>
          </a:p>
          <a:p>
            <a:pPr lvl="2">
              <a:lnSpc>
                <a:spcPct val="120000"/>
              </a:lnSpc>
            </a:pPr>
            <a:r>
              <a:rPr lang="en-US" dirty="0"/>
              <a:t>SAM building team will meet in June 2018 to assess new data and commence data analysis</a:t>
            </a:r>
          </a:p>
          <a:p>
            <a:pPr lvl="2">
              <a:lnSpc>
                <a:spcPct val="120000"/>
              </a:lnSpc>
            </a:pPr>
            <a:r>
              <a:rPr lang="en-US" dirty="0"/>
              <a:t>Update of SAM to 2016 or 2017 base year targeted for December 2018</a:t>
            </a:r>
          </a:p>
          <a:p>
            <a:pPr lvl="2">
              <a:lnSpc>
                <a:spcPct val="120000"/>
              </a:lnSpc>
            </a:pPr>
            <a:r>
              <a:rPr lang="en-US" dirty="0"/>
              <a:t>Collaboration will continue to emphasize capacity building within GSS to utilize SAM Building Toolkit</a:t>
            </a:r>
            <a:endParaRPr lang="en-US" sz="2000" b="1" dirty="0"/>
          </a:p>
        </p:txBody>
      </p:sp>
    </p:spTree>
    <p:extLst>
      <p:ext uri="{BB962C8B-B14F-4D97-AF65-F5344CB8AC3E}">
        <p14:creationId xmlns:p14="http://schemas.microsoft.com/office/powerpoint/2010/main" val="1912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a:xfrm>
            <a:off x="-264" y="2835351"/>
            <a:ext cx="12192000" cy="1187297"/>
          </a:xfrm>
        </p:spPr>
        <p:txBody>
          <a:bodyPr/>
          <a:lstStyle/>
          <a:p>
            <a:pPr algn="ctr"/>
            <a:r>
              <a:rPr lang="en-US" dirty="0"/>
              <a:t>Thank you</a:t>
            </a:r>
            <a:endParaRPr lang="en-US" b="1" dirty="0"/>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72398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a:xfrm>
            <a:off x="-264" y="2835351"/>
            <a:ext cx="12192000" cy="1187297"/>
          </a:xfrm>
        </p:spPr>
        <p:txBody>
          <a:bodyPr/>
          <a:lstStyle/>
          <a:p>
            <a:pPr algn="ctr"/>
            <a:r>
              <a:rPr lang="en-US" dirty="0"/>
              <a:t>   </a:t>
            </a:r>
            <a:r>
              <a:rPr lang="en-US" b="1" dirty="0"/>
              <a:t>Overview</a:t>
            </a:r>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7585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p:txBody>
          <a:bodyPr>
            <a:normAutofit/>
          </a:bodyPr>
          <a:lstStyle/>
          <a:p>
            <a:r>
              <a:rPr lang="en-US" dirty="0"/>
              <a:t>   In this </a:t>
            </a:r>
            <a:r>
              <a:rPr lang="en-US" dirty="0" smtClean="0"/>
              <a:t>Overview section, we will explain</a:t>
            </a:r>
            <a:endParaRPr lang="en-US" b="1" dirty="0"/>
          </a:p>
        </p:txBody>
      </p:sp>
      <p:sp>
        <p:nvSpPr>
          <p:cNvPr id="3" name="Content Placeholder 2">
            <a:extLst>
              <a:ext uri="{FF2B5EF4-FFF2-40B4-BE49-F238E27FC236}">
                <a16:creationId xmlns="" xmlns:a16="http://schemas.microsoft.com/office/drawing/2014/main" id="{D7CB0F70-E56B-4911-8F05-2C8D1E4BFE13}"/>
              </a:ext>
            </a:extLst>
          </p:cNvPr>
          <p:cNvSpPr>
            <a:spLocks noGrp="1"/>
          </p:cNvSpPr>
          <p:nvPr>
            <p:ph idx="1"/>
          </p:nvPr>
        </p:nvSpPr>
        <p:spPr/>
        <p:txBody>
          <a:bodyPr>
            <a:noAutofit/>
          </a:bodyPr>
          <a:lstStyle/>
          <a:p>
            <a:pPr marL="342900" lvl="1" indent="-342900">
              <a:lnSpc>
                <a:spcPct val="120000"/>
              </a:lnSpc>
              <a:buClr>
                <a:schemeClr val="tx2"/>
              </a:buClr>
            </a:pPr>
            <a:endParaRPr lang="en-ZA" sz="3200" b="1" dirty="0" smtClean="0"/>
          </a:p>
          <a:p>
            <a:pPr marL="342900" lvl="1" indent="-342900">
              <a:lnSpc>
                <a:spcPct val="120000"/>
              </a:lnSpc>
              <a:buClr>
                <a:schemeClr val="tx2"/>
              </a:buClr>
            </a:pPr>
            <a:r>
              <a:rPr lang="en-ZA" sz="3200" b="1" dirty="0" smtClean="0"/>
              <a:t>What is a SAM</a:t>
            </a:r>
            <a:endParaRPr lang="en-ZA" sz="3600" dirty="0"/>
          </a:p>
          <a:p>
            <a:pPr marL="342900" lvl="1" indent="-342900">
              <a:lnSpc>
                <a:spcPct val="120000"/>
              </a:lnSpc>
              <a:buClr>
                <a:schemeClr val="tx2"/>
              </a:buClr>
            </a:pPr>
            <a:r>
              <a:rPr lang="en-US" sz="3200" b="1" dirty="0" smtClean="0"/>
              <a:t> Uses of a SAM </a:t>
            </a:r>
          </a:p>
          <a:p>
            <a:pPr marL="342900" lvl="1" indent="-342900">
              <a:lnSpc>
                <a:spcPct val="120000"/>
              </a:lnSpc>
              <a:buClr>
                <a:schemeClr val="tx2"/>
              </a:buClr>
            </a:pPr>
            <a:r>
              <a:rPr lang="en-US" sz="3200" b="1" dirty="0"/>
              <a:t> </a:t>
            </a:r>
            <a:r>
              <a:rPr lang="en-US" sz="3200" b="1" dirty="0" smtClean="0"/>
              <a:t>The Partners</a:t>
            </a:r>
          </a:p>
          <a:p>
            <a:pPr marL="342900" lvl="1" indent="-342900">
              <a:lnSpc>
                <a:spcPct val="120000"/>
              </a:lnSpc>
              <a:buClr>
                <a:schemeClr val="tx2"/>
              </a:buClr>
            </a:pPr>
            <a:r>
              <a:rPr lang="en-US" sz="3200" b="1" dirty="0" smtClean="0"/>
              <a:t>Objectives of </a:t>
            </a:r>
            <a:r>
              <a:rPr lang="en-US" sz="3200" b="1" dirty="0" smtClean="0"/>
              <a:t>the Project</a:t>
            </a:r>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25464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p:txBody>
          <a:bodyPr/>
          <a:lstStyle/>
          <a:p>
            <a:r>
              <a:rPr lang="en-US" dirty="0"/>
              <a:t>   </a:t>
            </a:r>
            <a:r>
              <a:rPr lang="en-US" b="1" dirty="0"/>
              <a:t>What is a Social Accounting Matrix?</a:t>
            </a:r>
          </a:p>
        </p:txBody>
      </p:sp>
      <p:sp>
        <p:nvSpPr>
          <p:cNvPr id="3" name="Content Placeholder 2">
            <a:extLst>
              <a:ext uri="{FF2B5EF4-FFF2-40B4-BE49-F238E27FC236}">
                <a16:creationId xmlns="" xmlns:a16="http://schemas.microsoft.com/office/drawing/2014/main" id="{D7CB0F70-E56B-4911-8F05-2C8D1E4BFE13}"/>
              </a:ext>
            </a:extLst>
          </p:cNvPr>
          <p:cNvSpPr>
            <a:spLocks noGrp="1"/>
          </p:cNvSpPr>
          <p:nvPr>
            <p:ph idx="1"/>
          </p:nvPr>
        </p:nvSpPr>
        <p:spPr/>
        <p:txBody>
          <a:bodyPr>
            <a:noAutofit/>
          </a:bodyPr>
          <a:lstStyle/>
          <a:p>
            <a:pPr marL="342900" lvl="1" indent="-342900">
              <a:lnSpc>
                <a:spcPct val="120000"/>
              </a:lnSpc>
              <a:buClr>
                <a:schemeClr val="tx2"/>
              </a:buClr>
            </a:pPr>
            <a:r>
              <a:rPr lang="en-ZA" sz="2000" b="1" dirty="0"/>
              <a:t>A SAM is a </a:t>
            </a:r>
            <a:r>
              <a:rPr lang="en-ZA" sz="2000" b="1" u="sng" dirty="0"/>
              <a:t>data representation </a:t>
            </a:r>
            <a:r>
              <a:rPr lang="en-ZA" sz="2000" b="1" dirty="0"/>
              <a:t>of an economy/region at a point in time in matrix form</a:t>
            </a:r>
          </a:p>
          <a:p>
            <a:pPr marL="800100" lvl="2" indent="-342900">
              <a:lnSpc>
                <a:spcPct val="120000"/>
              </a:lnSpc>
              <a:buClr>
                <a:schemeClr val="tx2"/>
              </a:buClr>
              <a:buFont typeface="Arial"/>
              <a:buChar char="•"/>
            </a:pPr>
            <a:r>
              <a:rPr lang="en-ZA" dirty="0"/>
              <a:t>It represents the monetary flows of all economic transactions in the economy/region</a:t>
            </a:r>
          </a:p>
          <a:p>
            <a:pPr marL="800100" lvl="2" indent="-342900">
              <a:lnSpc>
                <a:spcPct val="120000"/>
              </a:lnSpc>
              <a:buClr>
                <a:schemeClr val="tx2"/>
              </a:buClr>
              <a:buFont typeface="Arial"/>
              <a:buChar char="•"/>
            </a:pPr>
            <a:r>
              <a:rPr lang="en-ZA" dirty="0"/>
              <a:t>Thereby capturing the interactions between all different markets and institutions</a:t>
            </a:r>
          </a:p>
          <a:p>
            <a:pPr marL="800100" lvl="2" indent="-342900">
              <a:lnSpc>
                <a:spcPct val="120000"/>
              </a:lnSpc>
              <a:buClr>
                <a:schemeClr val="tx2"/>
              </a:buClr>
              <a:buFont typeface="Arial"/>
              <a:buChar char="•"/>
            </a:pPr>
            <a:r>
              <a:rPr lang="en-ZA" dirty="0"/>
              <a:t>Providing a consistent and detailed economywide view of a country</a:t>
            </a:r>
          </a:p>
          <a:p>
            <a:pPr marL="342900" lvl="1" indent="-342900">
              <a:lnSpc>
                <a:spcPct val="120000"/>
              </a:lnSpc>
              <a:buClr>
                <a:schemeClr val="tx2"/>
              </a:buClr>
            </a:pPr>
            <a:endParaRPr lang="en-US" sz="2000" b="1" dirty="0"/>
          </a:p>
          <a:p>
            <a:pPr marL="342900" lvl="1" indent="-342900">
              <a:lnSpc>
                <a:spcPct val="120000"/>
              </a:lnSpc>
              <a:buClr>
                <a:schemeClr val="tx2"/>
              </a:buClr>
            </a:pPr>
            <a:r>
              <a:rPr lang="en-US" sz="2000" b="1" dirty="0"/>
              <a:t>The 2015 National Ghana SAM uses the most recent data and provides an overview of the current known structure of the Ghana economy</a:t>
            </a:r>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301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p:txBody>
          <a:bodyPr/>
          <a:lstStyle/>
          <a:p>
            <a:r>
              <a:rPr lang="en-US" dirty="0"/>
              <a:t>   Why is a SAM useful?</a:t>
            </a:r>
            <a:endParaRPr lang="en-US" b="1" dirty="0"/>
          </a:p>
        </p:txBody>
      </p:sp>
      <p:sp>
        <p:nvSpPr>
          <p:cNvPr id="3" name="Content Placeholder 2">
            <a:extLst>
              <a:ext uri="{FF2B5EF4-FFF2-40B4-BE49-F238E27FC236}">
                <a16:creationId xmlns="" xmlns:a16="http://schemas.microsoft.com/office/drawing/2014/main" id="{D7CB0F70-E56B-4911-8F05-2C8D1E4BFE13}"/>
              </a:ext>
            </a:extLst>
          </p:cNvPr>
          <p:cNvSpPr>
            <a:spLocks noGrp="1"/>
          </p:cNvSpPr>
          <p:nvPr>
            <p:ph idx="1"/>
          </p:nvPr>
        </p:nvSpPr>
        <p:spPr/>
        <p:txBody>
          <a:bodyPr>
            <a:noAutofit/>
          </a:bodyPr>
          <a:lstStyle/>
          <a:p>
            <a:pPr marL="342900" lvl="1" indent="-342900">
              <a:lnSpc>
                <a:spcPct val="120000"/>
              </a:lnSpc>
              <a:buClr>
                <a:schemeClr val="tx2"/>
              </a:buClr>
            </a:pPr>
            <a:r>
              <a:rPr lang="en-ZA" sz="1800" b="1" dirty="0"/>
              <a:t>A SAM is benchmarked on official national accounts and other country statistics; it adheres to economic accounting principles which ensures internal consistency</a:t>
            </a:r>
          </a:p>
          <a:p>
            <a:pPr marL="800100" lvl="2" indent="-342900">
              <a:lnSpc>
                <a:spcPct val="120000"/>
              </a:lnSpc>
              <a:buClr>
                <a:schemeClr val="tx2"/>
              </a:buClr>
              <a:buFont typeface="Arial"/>
              <a:buChar char="•"/>
            </a:pPr>
            <a:r>
              <a:rPr lang="en-ZA" sz="1800" dirty="0"/>
              <a:t>Microeconomic data aggregates to macroeconomic statistics</a:t>
            </a:r>
          </a:p>
          <a:p>
            <a:pPr marL="800100" lvl="2" indent="-342900">
              <a:lnSpc>
                <a:spcPct val="120000"/>
              </a:lnSpc>
              <a:buClr>
                <a:schemeClr val="tx2"/>
              </a:buClr>
              <a:buFont typeface="Arial"/>
              <a:buChar char="•"/>
            </a:pPr>
            <a:r>
              <a:rPr lang="en-ZA" sz="1800" dirty="0"/>
              <a:t>All macroeconomic balances are maintained</a:t>
            </a:r>
          </a:p>
          <a:p>
            <a:pPr marL="342900" lvl="1" indent="-342900">
              <a:lnSpc>
                <a:spcPct val="120000"/>
              </a:lnSpc>
              <a:buClr>
                <a:schemeClr val="tx2"/>
              </a:buClr>
            </a:pPr>
            <a:r>
              <a:rPr lang="en-ZA" sz="1800" b="1" dirty="0"/>
              <a:t>It is an efficient format for describing the structure of the economy</a:t>
            </a:r>
          </a:p>
          <a:p>
            <a:pPr marL="800100" lvl="2" indent="-342900">
              <a:lnSpc>
                <a:spcPct val="120000"/>
              </a:lnSpc>
              <a:buClr>
                <a:schemeClr val="tx2"/>
              </a:buClr>
              <a:buFont typeface="Arial"/>
              <a:buChar char="•"/>
            </a:pPr>
            <a:r>
              <a:rPr lang="en-ZA" sz="1800" dirty="0"/>
              <a:t>Captures interlinkages between firms, households, government and non-government institutions</a:t>
            </a:r>
          </a:p>
          <a:p>
            <a:pPr marL="800100" lvl="2" indent="-342900">
              <a:lnSpc>
                <a:spcPct val="120000"/>
              </a:lnSpc>
              <a:buClr>
                <a:schemeClr val="tx2"/>
              </a:buClr>
              <a:buFont typeface="Arial"/>
              <a:buChar char="•"/>
            </a:pPr>
            <a:r>
              <a:rPr lang="en-ZA" sz="1800" dirty="0"/>
              <a:t>As a database, the SAM is useful for economywide modelling and policy analysis</a:t>
            </a:r>
          </a:p>
          <a:p>
            <a:pPr marL="1257300" lvl="3" indent="-342900">
              <a:lnSpc>
                <a:spcPct val="120000"/>
              </a:lnSpc>
              <a:buClr>
                <a:schemeClr val="tx2"/>
              </a:buClr>
              <a:buFont typeface="Arial" panose="020B0604020202020204" pitchFamily="34" charset="0"/>
              <a:buChar char="−"/>
            </a:pPr>
            <a:r>
              <a:rPr lang="en-ZA" sz="1600" dirty="0"/>
              <a:t>Detailed sectoral structures allow for assessment of value chain impacts, e.g. production and employment</a:t>
            </a:r>
          </a:p>
          <a:p>
            <a:pPr marL="1257300" lvl="3" indent="-342900">
              <a:lnSpc>
                <a:spcPct val="120000"/>
              </a:lnSpc>
              <a:buClr>
                <a:schemeClr val="tx2"/>
              </a:buClr>
              <a:buFont typeface="Arial" panose="020B0604020202020204" pitchFamily="34" charset="0"/>
              <a:buChar char="−"/>
            </a:pPr>
            <a:r>
              <a:rPr lang="en-US" sz="1600" dirty="0"/>
              <a:t>Link to macro-aggregates and socio-economic concerns enable reporting on policy relevant information, e.g. GDP and income distribution</a:t>
            </a:r>
          </a:p>
          <a:p>
            <a:pPr marL="1257300" lvl="3" indent="-342900">
              <a:lnSpc>
                <a:spcPct val="120000"/>
              </a:lnSpc>
              <a:buClr>
                <a:schemeClr val="tx2"/>
              </a:buClr>
              <a:buFont typeface="Arial" panose="020B0604020202020204" pitchFamily="34" charset="0"/>
              <a:buChar char="−"/>
            </a:pPr>
            <a:r>
              <a:rPr lang="en-US" sz="1600" dirty="0"/>
              <a:t>Social accounts permit inferences on distributional or poverty effects of policy shocks</a:t>
            </a:r>
          </a:p>
          <a:p>
            <a:pPr marL="800100" lvl="2" indent="-342900">
              <a:lnSpc>
                <a:spcPct val="120000"/>
              </a:lnSpc>
              <a:buClr>
                <a:schemeClr val="tx2"/>
              </a:buClr>
              <a:buFont typeface="Wingdings" charset="2"/>
              <a:buChar char="Ø"/>
            </a:pPr>
            <a:endParaRPr lang="en-ZA" sz="1800" dirty="0"/>
          </a:p>
          <a:p>
            <a:pPr marL="800100" lvl="2" indent="-342900">
              <a:lnSpc>
                <a:spcPct val="120000"/>
              </a:lnSpc>
              <a:buClr>
                <a:schemeClr val="tx2"/>
              </a:buClr>
            </a:pPr>
            <a:endParaRPr lang="en-ZA" sz="1800" dirty="0"/>
          </a:p>
          <a:p>
            <a:endParaRPr lang="en-US" sz="1800" dirty="0"/>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569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2015 National Ghana SAM Development	</a:t>
            </a:r>
          </a:p>
        </p:txBody>
      </p:sp>
      <p:grpSp>
        <p:nvGrpSpPr>
          <p:cNvPr id="8" name="Group 7"/>
          <p:cNvGrpSpPr/>
          <p:nvPr/>
        </p:nvGrpSpPr>
        <p:grpSpPr>
          <a:xfrm>
            <a:off x="3257071" y="1672929"/>
            <a:ext cx="5201392" cy="4626981"/>
            <a:chOff x="2148271" y="1672929"/>
            <a:chExt cx="5201392" cy="4626981"/>
          </a:xfrm>
        </p:grpSpPr>
        <p:sp>
          <p:nvSpPr>
            <p:cNvPr id="9" name="Oval 8"/>
            <p:cNvSpPr/>
            <p:nvPr/>
          </p:nvSpPr>
          <p:spPr>
            <a:xfrm>
              <a:off x="3245823" y="1672929"/>
              <a:ext cx="2903098" cy="2640405"/>
            </a:xfrm>
            <a:prstGeom prst="ellipse">
              <a:avLst/>
            </a:prstGeom>
            <a:solidFill>
              <a:schemeClr val="accent1">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Arial"/>
                  <a:cs typeface="Arial"/>
                </a:rPr>
                <a:t>ISSER</a:t>
              </a:r>
            </a:p>
            <a:p>
              <a:pPr algn="ctr"/>
              <a:endParaRPr lang="en-US" sz="2000" b="1" dirty="0">
                <a:solidFill>
                  <a:schemeClr val="tx1"/>
                </a:solidFill>
                <a:latin typeface="Arial"/>
                <a:cs typeface="Arial"/>
              </a:endParaRPr>
            </a:p>
            <a:p>
              <a:pPr algn="ctr"/>
              <a:r>
                <a:rPr lang="en-US" sz="2000" i="1" dirty="0" err="1">
                  <a:solidFill>
                    <a:schemeClr val="tx1"/>
                  </a:solidFill>
                  <a:latin typeface="Arial"/>
                  <a:cs typeface="Arial"/>
                </a:rPr>
                <a:t>Convenor</a:t>
              </a:r>
              <a:endParaRPr lang="en-US" sz="2000" i="1" dirty="0">
                <a:solidFill>
                  <a:schemeClr val="tx1"/>
                </a:solidFill>
                <a:latin typeface="Arial"/>
                <a:cs typeface="Arial"/>
              </a:endParaRPr>
            </a:p>
          </p:txBody>
        </p:sp>
        <p:sp>
          <p:nvSpPr>
            <p:cNvPr id="10" name="Oval 9"/>
            <p:cNvSpPr/>
            <p:nvPr/>
          </p:nvSpPr>
          <p:spPr>
            <a:xfrm>
              <a:off x="2148271" y="3659505"/>
              <a:ext cx="2903098" cy="2640405"/>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000" b="1" dirty="0">
                <a:solidFill>
                  <a:schemeClr val="tx1"/>
                </a:solidFill>
                <a:latin typeface="Arial"/>
                <a:cs typeface="Arial"/>
              </a:endParaRPr>
            </a:p>
            <a:p>
              <a:pPr algn="ctr"/>
              <a:endParaRPr lang="en-US" sz="1000" b="1" dirty="0">
                <a:solidFill>
                  <a:schemeClr val="tx1"/>
                </a:solidFill>
                <a:latin typeface="Arial"/>
                <a:cs typeface="Arial"/>
              </a:endParaRPr>
            </a:p>
            <a:p>
              <a:pPr algn="ctr"/>
              <a:r>
                <a:rPr lang="en-US" sz="2000" b="1" dirty="0">
                  <a:solidFill>
                    <a:schemeClr val="tx1"/>
                  </a:solidFill>
                  <a:latin typeface="Arial"/>
                  <a:cs typeface="Arial"/>
                </a:rPr>
                <a:t>GSS</a:t>
              </a:r>
            </a:p>
            <a:p>
              <a:endParaRPr lang="en-US" i="1" dirty="0">
                <a:solidFill>
                  <a:schemeClr val="tx1"/>
                </a:solidFill>
                <a:latin typeface="Arial"/>
                <a:cs typeface="Arial"/>
              </a:endParaRPr>
            </a:p>
            <a:p>
              <a:pPr algn="ctr"/>
              <a:r>
                <a:rPr lang="en-US" i="1" dirty="0">
                  <a:solidFill>
                    <a:schemeClr val="tx1"/>
                  </a:solidFill>
                  <a:latin typeface="Arial"/>
                  <a:cs typeface="Arial"/>
                </a:rPr>
                <a:t>Data</a:t>
              </a:r>
            </a:p>
            <a:p>
              <a:pPr algn="ctr"/>
              <a:r>
                <a:rPr lang="en-US" i="1" dirty="0">
                  <a:solidFill>
                    <a:schemeClr val="tx1"/>
                  </a:solidFill>
                  <a:latin typeface="Arial"/>
                  <a:cs typeface="Arial"/>
                </a:rPr>
                <a:t>Capacity building</a:t>
              </a:r>
            </a:p>
          </p:txBody>
        </p:sp>
        <p:sp>
          <p:nvSpPr>
            <p:cNvPr id="11" name="Oval 10"/>
            <p:cNvSpPr/>
            <p:nvPr/>
          </p:nvSpPr>
          <p:spPr>
            <a:xfrm>
              <a:off x="4446565" y="3538570"/>
              <a:ext cx="2903098" cy="2640405"/>
            </a:xfrm>
            <a:prstGeom prst="ellipse">
              <a:avLst/>
            </a:prstGeom>
            <a:solidFill>
              <a:schemeClr val="accent6">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000" b="1" dirty="0">
                <a:solidFill>
                  <a:schemeClr val="tx1"/>
                </a:solidFill>
                <a:latin typeface="Arial"/>
                <a:cs typeface="Arial"/>
              </a:endParaRPr>
            </a:p>
            <a:p>
              <a:pPr algn="ctr"/>
              <a:endParaRPr lang="en-US" sz="2000" b="1" dirty="0">
                <a:solidFill>
                  <a:schemeClr val="tx1"/>
                </a:solidFill>
                <a:latin typeface="Arial"/>
                <a:cs typeface="Arial"/>
              </a:endParaRPr>
            </a:p>
            <a:p>
              <a:pPr algn="ctr"/>
              <a:r>
                <a:rPr lang="en-US" sz="2000" b="1" dirty="0">
                  <a:solidFill>
                    <a:schemeClr val="tx1"/>
                  </a:solidFill>
                  <a:latin typeface="Arial"/>
                  <a:cs typeface="Arial"/>
                </a:rPr>
                <a:t>IFPRI</a:t>
              </a:r>
            </a:p>
            <a:p>
              <a:pPr algn="ctr"/>
              <a:endParaRPr lang="en-US" sz="2000" i="1" dirty="0">
                <a:solidFill>
                  <a:schemeClr val="tx1"/>
                </a:solidFill>
                <a:latin typeface="Arial"/>
                <a:cs typeface="Arial"/>
              </a:endParaRPr>
            </a:p>
            <a:p>
              <a:pPr algn="ctr"/>
              <a:r>
                <a:rPr lang="en-US" sz="2000" i="1" dirty="0">
                  <a:solidFill>
                    <a:schemeClr val="tx1"/>
                  </a:solidFill>
                  <a:latin typeface="Arial"/>
                  <a:cs typeface="Arial"/>
                </a:rPr>
                <a:t>Technical support</a:t>
              </a:r>
            </a:p>
          </p:txBody>
        </p:sp>
      </p:grpSp>
    </p:spTree>
    <p:extLst>
      <p:ext uri="{BB962C8B-B14F-4D97-AF65-F5344CB8AC3E}">
        <p14:creationId xmlns:p14="http://schemas.microsoft.com/office/powerpoint/2010/main" val="358892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CC73D-FF23-4750-A0E0-9F57F3247199}"/>
              </a:ext>
            </a:extLst>
          </p:cNvPr>
          <p:cNvSpPr>
            <a:spLocks noGrp="1"/>
          </p:cNvSpPr>
          <p:nvPr>
            <p:ph type="title"/>
          </p:nvPr>
        </p:nvSpPr>
        <p:spPr/>
        <p:txBody>
          <a:bodyPr/>
          <a:lstStyle/>
          <a:p>
            <a:r>
              <a:rPr lang="en-US" b="1" dirty="0"/>
              <a:t>   2015 National Ghana SAM Development	</a:t>
            </a:r>
          </a:p>
        </p:txBody>
      </p:sp>
      <p:sp>
        <p:nvSpPr>
          <p:cNvPr id="3" name="Content Placeholder 2">
            <a:extLst>
              <a:ext uri="{FF2B5EF4-FFF2-40B4-BE49-F238E27FC236}">
                <a16:creationId xmlns="" xmlns:a16="http://schemas.microsoft.com/office/drawing/2014/main" id="{8827351F-347D-4BE0-93F6-DFFE8175FF4D}"/>
              </a:ext>
            </a:extLst>
          </p:cNvPr>
          <p:cNvSpPr>
            <a:spLocks noGrp="1"/>
          </p:cNvSpPr>
          <p:nvPr>
            <p:ph idx="1"/>
          </p:nvPr>
        </p:nvSpPr>
        <p:spPr/>
        <p:txBody>
          <a:bodyPr>
            <a:noAutofit/>
          </a:bodyPr>
          <a:lstStyle/>
          <a:p>
            <a:pPr>
              <a:lnSpc>
                <a:spcPct val="120000"/>
              </a:lnSpc>
              <a:buFont typeface="Wingdings" charset="2"/>
              <a:buChar char="Ø"/>
            </a:pPr>
            <a:r>
              <a:rPr lang="en-US" sz="2000" b="1" dirty="0"/>
              <a:t>Ghana SAM forms part of the Nexus Project funded by the CGIAR and led by IFPRI</a:t>
            </a:r>
          </a:p>
          <a:p>
            <a:pPr lvl="1">
              <a:lnSpc>
                <a:spcPct val="120000"/>
              </a:lnSpc>
              <a:buFont typeface="Arial"/>
              <a:buChar char="•"/>
            </a:pPr>
            <a:r>
              <a:rPr lang="en-US" sz="2000" dirty="0"/>
              <a:t>Objective of the project is to establish common data standards, procedures and classification systems for constructing and updating national SAMs used for country-level computable general equilibrium (CGE) modeling</a:t>
            </a:r>
          </a:p>
          <a:p>
            <a:pPr lvl="1">
              <a:lnSpc>
                <a:spcPct val="120000"/>
              </a:lnSpc>
              <a:buFont typeface="Arial"/>
              <a:buChar char="•"/>
            </a:pPr>
            <a:endParaRPr lang="en-US" sz="2000" dirty="0"/>
          </a:p>
          <a:p>
            <a:pPr>
              <a:lnSpc>
                <a:spcPct val="120000"/>
              </a:lnSpc>
              <a:buFont typeface="Wingdings" charset="2"/>
              <a:buChar char="Ø"/>
            </a:pPr>
            <a:r>
              <a:rPr lang="en-US" sz="2000" b="1" dirty="0"/>
              <a:t>Developed using the IFPRI SAM Building Toolkit</a:t>
            </a:r>
          </a:p>
          <a:p>
            <a:pPr lvl="1">
              <a:lnSpc>
                <a:spcPct val="120000"/>
              </a:lnSpc>
              <a:buFont typeface="Arial"/>
              <a:buChar char="•"/>
            </a:pPr>
            <a:r>
              <a:rPr lang="en-US" sz="2000" dirty="0"/>
              <a:t>Simple, efficient and transparent method for building and updating country SAMs</a:t>
            </a:r>
          </a:p>
          <a:p>
            <a:pPr lvl="1">
              <a:lnSpc>
                <a:spcPct val="120000"/>
              </a:lnSpc>
              <a:buFont typeface="Arial"/>
              <a:buChar char="•"/>
            </a:pPr>
            <a:r>
              <a:rPr lang="en-US" sz="2000" dirty="0"/>
              <a:t>Reconciles data from multiple sources; core tailored to national statistical reports</a:t>
            </a:r>
          </a:p>
          <a:p>
            <a:pPr lvl="1">
              <a:lnSpc>
                <a:spcPct val="120000"/>
              </a:lnSpc>
              <a:buClr>
                <a:schemeClr val="tx2"/>
              </a:buClr>
              <a:buFont typeface="Arial"/>
              <a:buChar char="•"/>
              <a:tabLst>
                <a:tab pos="395288" algn="l"/>
              </a:tabLst>
              <a:defRPr/>
            </a:pPr>
            <a:r>
              <a:rPr lang="en-US" sz="2000" dirty="0"/>
              <a:t>Final data reconciliation uses cross-entropy estimation </a:t>
            </a:r>
          </a:p>
          <a:p>
            <a:pPr lvl="1">
              <a:lnSpc>
                <a:spcPct val="120000"/>
              </a:lnSpc>
              <a:buClr>
                <a:schemeClr val="tx2"/>
              </a:buClr>
              <a:buFont typeface="Arial"/>
              <a:buChar char="•"/>
              <a:tabLst>
                <a:tab pos="395288" algn="l"/>
              </a:tabLst>
              <a:defRPr/>
            </a:pPr>
            <a:r>
              <a:rPr lang="en-US" sz="2000" dirty="0"/>
              <a:t>Coded in Microsoft Excel® and GAMS® </a:t>
            </a:r>
          </a:p>
        </p:txBody>
      </p:sp>
    </p:spTree>
    <p:extLst>
      <p:ext uri="{BB962C8B-B14F-4D97-AF65-F5344CB8AC3E}">
        <p14:creationId xmlns:p14="http://schemas.microsoft.com/office/powerpoint/2010/main" val="21781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ED8BA-0EF7-438A-81BB-CDBB3D200E33}"/>
              </a:ext>
            </a:extLst>
          </p:cNvPr>
          <p:cNvSpPr>
            <a:spLocks noGrp="1"/>
          </p:cNvSpPr>
          <p:nvPr>
            <p:ph type="title"/>
          </p:nvPr>
        </p:nvSpPr>
        <p:spPr>
          <a:xfrm>
            <a:off x="-264" y="2835351"/>
            <a:ext cx="12192000" cy="1187297"/>
          </a:xfrm>
        </p:spPr>
        <p:txBody>
          <a:bodyPr/>
          <a:lstStyle/>
          <a:p>
            <a:pPr algn="ctr"/>
            <a:r>
              <a:rPr lang="en-US" dirty="0"/>
              <a:t>   </a:t>
            </a:r>
            <a:r>
              <a:rPr lang="en-US" b="1" dirty="0"/>
              <a:t>Introducing the SAM</a:t>
            </a:r>
          </a:p>
        </p:txBody>
      </p:sp>
      <p:sp>
        <p:nvSpPr>
          <p:cNvPr id="4" name="TextBox 3"/>
          <p:cNvSpPr txBox="1"/>
          <p:nvPr/>
        </p:nvSpPr>
        <p:spPr>
          <a:xfrm>
            <a:off x="12099403" y="493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4917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976</TotalTime>
  <Words>1181</Words>
  <Application>Microsoft Office PowerPoint</Application>
  <PresentationFormat>Widescreen</PresentationFormat>
  <Paragraphs>206</Paragraphs>
  <Slides>26</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Lucida Grande</vt:lpstr>
      <vt:lpstr>Wingdings</vt:lpstr>
      <vt:lpstr>Office Theme</vt:lpstr>
      <vt:lpstr>1_Office Theme</vt:lpstr>
      <vt:lpstr>A 2015 Social Accounting Matrix for Ghana</vt:lpstr>
      <vt:lpstr>   Outline of the Presentation</vt:lpstr>
      <vt:lpstr>   Overview</vt:lpstr>
      <vt:lpstr>   In this Overview section, we will explain</vt:lpstr>
      <vt:lpstr>   What is a Social Accounting Matrix?</vt:lpstr>
      <vt:lpstr>   Why is a SAM useful?</vt:lpstr>
      <vt:lpstr>   2015 National Ghana SAM Development </vt:lpstr>
      <vt:lpstr>   2015 National Ghana SAM Development </vt:lpstr>
      <vt:lpstr>   Introducing the SAM</vt:lpstr>
      <vt:lpstr>   2015 National Ghana SAM Data sources</vt:lpstr>
      <vt:lpstr>    2015 National Ghana SAM Accounts</vt:lpstr>
      <vt:lpstr>   2015 National Ghana SAM</vt:lpstr>
      <vt:lpstr>   Input-Output Matrix</vt:lpstr>
      <vt:lpstr>   2015 National Ghana SAM</vt:lpstr>
      <vt:lpstr>   Value Added</vt:lpstr>
      <vt:lpstr>   2015 National Ghana SAM</vt:lpstr>
      <vt:lpstr>   Households</vt:lpstr>
      <vt:lpstr>   2015 National Ghana SAM</vt:lpstr>
      <vt:lpstr>   Government</vt:lpstr>
      <vt:lpstr>   2015 National Ghana SAM</vt:lpstr>
      <vt:lpstr>   Foreign receipts and payments</vt:lpstr>
      <vt:lpstr>   Regional SAM</vt:lpstr>
      <vt:lpstr>Q &amp; A</vt:lpstr>
      <vt:lpstr>Way forward</vt:lpstr>
      <vt:lpstr>   Way forward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 launch</dc:title>
  <dc:creator>Pauw, Karl (IFPRI-Ghana)</dc:creator>
  <cp:lastModifiedBy>user</cp:lastModifiedBy>
  <cp:revision>128</cp:revision>
  <dcterms:created xsi:type="dcterms:W3CDTF">2017-11-14T14:57:35Z</dcterms:created>
  <dcterms:modified xsi:type="dcterms:W3CDTF">2017-11-16T13:56:45Z</dcterms:modified>
</cp:coreProperties>
</file>